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93" r:id="rId3"/>
    <p:sldId id="295" r:id="rId4"/>
    <p:sldId id="270" r:id="rId5"/>
    <p:sldId id="275" r:id="rId6"/>
    <p:sldId id="267" r:id="rId7"/>
    <p:sldId id="263" r:id="rId8"/>
    <p:sldId id="311" r:id="rId9"/>
    <p:sldId id="313" r:id="rId10"/>
    <p:sldId id="290" r:id="rId11"/>
    <p:sldId id="296" r:id="rId12"/>
    <p:sldId id="291" r:id="rId13"/>
    <p:sldId id="299" r:id="rId14"/>
    <p:sldId id="301" r:id="rId15"/>
    <p:sldId id="302" r:id="rId16"/>
    <p:sldId id="303" r:id="rId17"/>
    <p:sldId id="304" r:id="rId18"/>
    <p:sldId id="305" r:id="rId19"/>
    <p:sldId id="307" r:id="rId20"/>
    <p:sldId id="312" r:id="rId21"/>
    <p:sldId id="308" r:id="rId22"/>
    <p:sldId id="298" r:id="rId23"/>
    <p:sldId id="309" r:id="rId24"/>
    <p:sldId id="279" r:id="rId25"/>
    <p:sldId id="310" r:id="rId26"/>
    <p:sldId id="269" r:id="rId27"/>
    <p:sldId id="276" r:id="rId28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5EB2"/>
    <a:srgbClr val="0066FF"/>
    <a:srgbClr val="CCECFF"/>
    <a:srgbClr val="3366FF"/>
    <a:srgbClr val="777777"/>
    <a:srgbClr val="0B396B"/>
    <a:srgbClr val="022C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Destaqu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Estilo Claro 2 - Destaqu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05" autoAdjust="0"/>
  </p:normalViewPr>
  <p:slideViewPr>
    <p:cSldViewPr>
      <p:cViewPr>
        <p:scale>
          <a:sx n="100" d="100"/>
          <a:sy n="100" d="100"/>
        </p:scale>
        <p:origin x="-194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CFA3B82-A0F5-4585-8F24-6439A8A31372}" type="datetimeFigureOut">
              <a:rPr lang="pt-PT"/>
              <a:pPr>
                <a:defRPr/>
              </a:pPr>
              <a:t>15-03-2012</a:t>
            </a:fld>
            <a:endParaRPr lang="pt-PT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4FFB836-AB71-4440-BB62-CA3824283FC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974404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41BABDA-BDA6-4CC3-A0D2-335F1F0792E7}" type="datetimeFigureOut">
              <a:rPr lang="pt-PT"/>
              <a:pPr>
                <a:defRPr/>
              </a:pPr>
              <a:t>15-03-2012</a:t>
            </a:fld>
            <a:endParaRPr lang="pt-PT" dirty="0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 dirty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 smtClean="0"/>
              <a:t>Clique para editar os estilos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  <a:endParaRPr lang="pt-PT" noProof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F6E77FB-B2A7-4458-B406-11DA7E0F2BEA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286162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5603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A69090-74F6-44C3-8247-4B56858468D3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90440-6F39-499F-AE47-94DFCC675F3D}" type="datetimeFigureOut">
              <a:rPr lang="pt-PT"/>
              <a:pPr>
                <a:defRPr/>
              </a:pPr>
              <a:t>15-03-2012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DA2A9-6258-4C70-A61A-FAD7D0E7E331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E7D37-63E3-49AA-BCC5-1FA0D32C3A51}" type="datetimeFigureOut">
              <a:rPr lang="pt-PT"/>
              <a:pPr>
                <a:defRPr/>
              </a:pPr>
              <a:t>15-03-2012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1626D-8EA5-4B92-A75E-808122459A2A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BB401-7679-457B-AF14-D5069FD2D3E6}" type="datetimeFigureOut">
              <a:rPr lang="pt-PT"/>
              <a:pPr>
                <a:defRPr/>
              </a:pPr>
              <a:t>15-03-2012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A5095-E0B0-4B62-A3B3-4ED4279F63CA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0035F-2FAC-47D7-80BD-4D27603A87F4}" type="datetimeFigureOut">
              <a:rPr lang="pt-PT"/>
              <a:pPr>
                <a:defRPr/>
              </a:pPr>
              <a:t>15-03-2012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32744-2D2B-4A40-A460-B4BD51155B54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2F619-F76F-427E-8667-A82DC9563076}" type="datetimeFigureOut">
              <a:rPr lang="pt-PT"/>
              <a:pPr>
                <a:defRPr/>
              </a:pPr>
              <a:t>15-03-2012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A100E-9659-45AA-BACD-93D7EACAC8AA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E24FE-A4BA-438C-9CDC-4AC99BBCAE39}" type="datetimeFigureOut">
              <a:rPr lang="pt-PT"/>
              <a:pPr>
                <a:defRPr/>
              </a:pPr>
              <a:t>15-03-2012</a:t>
            </a:fld>
            <a:endParaRPr lang="pt-PT" dirty="0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2FD34-9EBD-45FD-ABE0-EF2375A7369E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F4D01-2FCC-4E9E-A713-843C8DC71BC3}" type="datetimeFigureOut">
              <a:rPr lang="pt-PT"/>
              <a:pPr>
                <a:defRPr/>
              </a:pPr>
              <a:t>15-03-2012</a:t>
            </a:fld>
            <a:endParaRPr lang="pt-PT" dirty="0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AB2AD-A2FD-4B44-A830-4F0F6F7C78C7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C1D8C-1FC6-4F3F-A257-E70DA1E47095}" type="datetimeFigureOut">
              <a:rPr lang="pt-PT"/>
              <a:pPr>
                <a:defRPr/>
              </a:pPr>
              <a:t>15-03-2012</a:t>
            </a:fld>
            <a:endParaRPr lang="pt-PT" dirty="0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753EA-1F12-4834-B9A0-548931872A98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60695-F644-4A47-B64A-9D28D601A5FD}" type="datetimeFigureOut">
              <a:rPr lang="pt-PT"/>
              <a:pPr>
                <a:defRPr/>
              </a:pPr>
              <a:t>15-03-2012</a:t>
            </a:fld>
            <a:endParaRPr lang="pt-PT" dirty="0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C11B0-0AF6-4994-BAF8-4A5771148331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CF69D-AC4A-42B1-97B7-3C5B5F31F081}" type="datetimeFigureOut">
              <a:rPr lang="pt-PT"/>
              <a:pPr>
                <a:defRPr/>
              </a:pPr>
              <a:t>15-03-2012</a:t>
            </a:fld>
            <a:endParaRPr lang="pt-PT" dirty="0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D0C3C-EF07-4F10-9461-39139669B058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87F35-9B20-473E-A65E-EB7E0AAAC05D}" type="datetimeFigureOut">
              <a:rPr lang="pt-PT"/>
              <a:pPr>
                <a:defRPr/>
              </a:pPr>
              <a:t>15-03-2012</a:t>
            </a:fld>
            <a:endParaRPr lang="pt-PT" dirty="0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FC0E0-ABF2-4D57-AF90-3AC3D65F9FDF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</a:t>
            </a:r>
          </a:p>
        </p:txBody>
      </p:sp>
      <p:sp>
        <p:nvSpPr>
          <p:cNvPr id="23555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C422667-7D5B-4E6D-ABBD-1457E2046345}" type="datetimeFigureOut">
              <a:rPr lang="pt-PT"/>
              <a:pPr>
                <a:defRPr/>
              </a:pPr>
              <a:t>15-03-2012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C2A0A5-A426-4E19-A96F-FEAD65C41419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17" r:id="rId3"/>
    <p:sldLayoutId id="2147483716" r:id="rId4"/>
    <p:sldLayoutId id="2147483715" r:id="rId5"/>
    <p:sldLayoutId id="2147483714" r:id="rId6"/>
    <p:sldLayoutId id="2147483713" r:id="rId7"/>
    <p:sldLayoutId id="2147483712" r:id="rId8"/>
    <p:sldLayoutId id="2147483711" r:id="rId9"/>
    <p:sldLayoutId id="2147483710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tif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presanahora.pt/ENH/sections/PT_lista-de-marcas" TargetMode="External"/><Relationship Id="rId2" Type="http://schemas.openxmlformats.org/officeDocument/2006/relationships/hyperlink" Target="http://www.empresanahora.pt/ENH/sections/PT_lista-de-firmas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portaldaempresa.pt/CVE/Services/Online/Pedidos.aspx?service=PNS&amp;lang=PT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empresanahora.pt/ENH/sections/PT_pactos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gif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rcasepatentes.pt/index.php?section=87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icosonline.inpi.pt/registos/main/start.jsp?timo=M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Inpi/Classifica&#231;&#227;o%20de%20Nice.pdf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eram.pt/cfe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facebook.com/cfefuncha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2" descr="Shake_hands"/>
          <p:cNvPicPr>
            <a:picLocks noChangeAspect="1" noChangeArrowheads="1"/>
          </p:cNvPicPr>
          <p:nvPr/>
        </p:nvPicPr>
        <p:blipFill>
          <a:blip r:embed="rId3" cstate="print">
            <a:lum contrast="-48000"/>
          </a:blip>
          <a:srcRect/>
          <a:stretch>
            <a:fillRect/>
          </a:stretch>
        </p:blipFill>
        <p:spPr bwMode="auto">
          <a:xfrm>
            <a:off x="2339975" y="0"/>
            <a:ext cx="6804025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39975" y="2347913"/>
            <a:ext cx="6264275" cy="2881312"/>
          </a:xfrm>
        </p:spPr>
        <p:txBody>
          <a:bodyPr>
            <a:noAutofit/>
          </a:bodyPr>
          <a:lstStyle/>
          <a:p>
            <a:pPr algn="l" eaLnBrk="1" hangingPunct="1">
              <a:spcBef>
                <a:spcPct val="0"/>
              </a:spcBef>
              <a:defRPr/>
            </a:pPr>
            <a:r>
              <a:rPr lang="pt-PT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Centro</a:t>
            </a:r>
          </a:p>
          <a:p>
            <a:pPr algn="l" eaLnBrk="1" hangingPunct="1">
              <a:spcBef>
                <a:spcPct val="0"/>
              </a:spcBef>
              <a:defRPr/>
            </a:pPr>
            <a:r>
              <a:rPr lang="pt-PT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 Formalidades</a:t>
            </a:r>
          </a:p>
          <a:p>
            <a:pPr algn="l" eaLnBrk="1" hangingPunct="1">
              <a:spcBef>
                <a:spcPct val="0"/>
              </a:spcBef>
              <a:defRPr/>
            </a:pPr>
            <a:r>
              <a:rPr lang="pt-PT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das Empresas</a:t>
            </a:r>
          </a:p>
        </p:txBody>
      </p:sp>
      <p:pic>
        <p:nvPicPr>
          <p:cNvPr id="15363" name="Picture 3" descr="C:\Documents and Settings\Tiago\Desktop\ESTER TRABALHO\01.08. DIVULGAÇÃO E IMPRENSA\IMAGENS DE APOIO\Logo_Vice-Presidência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188" y="5718175"/>
            <a:ext cx="1909762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 descr="C:\Documents and Settings\Tiago\Desktop\ESTER TRABALHO\01.08. DIVULGAÇÃO E IMPRENSA\IMAGENS DE APOIO\novo logo ide 001.t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59563" y="5734050"/>
            <a:ext cx="1584325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2528888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 dirty="0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4" name="Rectângulo 3"/>
          <p:cNvSpPr/>
          <p:nvPr/>
        </p:nvSpPr>
        <p:spPr>
          <a:xfrm>
            <a:off x="395536" y="2181049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/>
              <a:t>Nos </a:t>
            </a:r>
            <a:r>
              <a:rPr lang="pt-PT" dirty="0"/>
              <a:t>termos da Recomendação 2003/361/CE da Comissão </a:t>
            </a:r>
            <a:r>
              <a:rPr lang="pt-PT" dirty="0" smtClean="0"/>
              <a:t>Europeia:</a:t>
            </a:r>
            <a:r>
              <a:rPr lang="pt-PT" dirty="0"/>
              <a:t> </a:t>
            </a:r>
          </a:p>
          <a:p>
            <a:endParaRPr lang="pt-PT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PT" dirty="0" smtClean="0"/>
              <a:t>Micro </a:t>
            </a:r>
            <a:r>
              <a:rPr lang="pt-PT" dirty="0"/>
              <a:t>Empresa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PT" dirty="0"/>
              <a:t> PT &lt; 10 trabalhadores;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PT" dirty="0"/>
              <a:t> Volume de negócios e balanço total &lt; 2 milhões de euros.</a:t>
            </a:r>
          </a:p>
          <a:p>
            <a:r>
              <a:rPr lang="pt-PT" dirty="0"/>
              <a:t> 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dirty="0"/>
              <a:t>Pequena Empresa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PT" dirty="0"/>
              <a:t> PT &lt;  50 trabalhadores;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PT" dirty="0"/>
              <a:t> Volume de negócios e balanço total &lt; 10 milhões de </a:t>
            </a:r>
            <a:r>
              <a:rPr lang="pt-PT" dirty="0" smtClean="0"/>
              <a:t>euros.</a:t>
            </a:r>
          </a:p>
          <a:p>
            <a:pPr marL="285750" indent="-285750">
              <a:buFont typeface="Arial" pitchFamily="34" charset="0"/>
              <a:buChar char="•"/>
            </a:pPr>
            <a:endParaRPr lang="pt-PT" dirty="0"/>
          </a:p>
          <a:p>
            <a:pPr marL="285750" indent="-285750">
              <a:buFont typeface="Arial" pitchFamily="34" charset="0"/>
              <a:buChar char="•"/>
            </a:pPr>
            <a:r>
              <a:rPr lang="pt-PT" dirty="0" smtClean="0"/>
              <a:t>Média Empresa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PT" dirty="0" smtClean="0"/>
              <a:t>PT &lt; 250 </a:t>
            </a:r>
            <a:r>
              <a:rPr lang="pt-PT" dirty="0"/>
              <a:t>trabalhadores;</a:t>
            </a:r>
            <a:endParaRPr lang="pt-PT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pt-PT" dirty="0"/>
              <a:t>V</a:t>
            </a:r>
            <a:r>
              <a:rPr lang="pt-PT" dirty="0" smtClean="0"/>
              <a:t>olume </a:t>
            </a:r>
            <a:r>
              <a:rPr lang="pt-PT" dirty="0"/>
              <a:t>de negócios </a:t>
            </a:r>
            <a:r>
              <a:rPr lang="pt-PT" dirty="0" smtClean="0"/>
              <a:t>&lt; 50 </a:t>
            </a:r>
            <a:r>
              <a:rPr lang="pt-PT" dirty="0"/>
              <a:t>milhões de euros ou cujo balanço total anual </a:t>
            </a:r>
            <a:r>
              <a:rPr lang="pt-PT" dirty="0" smtClean="0"/>
              <a:t>&lt; 43 </a:t>
            </a:r>
            <a:r>
              <a:rPr lang="pt-PT" dirty="0"/>
              <a:t>milhões de euros</a:t>
            </a:r>
            <a:r>
              <a:rPr lang="pt-PT" dirty="0" smtClean="0"/>
              <a:t>.</a:t>
            </a:r>
          </a:p>
          <a:p>
            <a:pPr algn="ctr"/>
            <a:endParaRPr lang="pt-PT" dirty="0" smtClean="0"/>
          </a:p>
          <a:p>
            <a:pPr algn="ctr"/>
            <a:r>
              <a:rPr lang="pt-PT" dirty="0" smtClean="0"/>
              <a:t>(</a:t>
            </a:r>
            <a:r>
              <a:rPr lang="pt-PT" dirty="0"/>
              <a:t>certificação electrónica através do site www.ideram.pt</a:t>
            </a:r>
            <a:r>
              <a:rPr lang="pt-PT" dirty="0" smtClean="0"/>
              <a:t>)</a:t>
            </a:r>
            <a:endParaRPr lang="pt-PT" dirty="0"/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3492500" y="274638"/>
            <a:ext cx="5194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PT" b="1" dirty="0" smtClean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2" name="Rectângulo 1"/>
          <p:cNvSpPr/>
          <p:nvPr/>
        </p:nvSpPr>
        <p:spPr>
          <a:xfrm>
            <a:off x="179512" y="1723509"/>
            <a:ext cx="3672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125EB2"/>
                </a:solidFill>
              </a:rPr>
              <a:t>DEFINIÇÃO DE ESTATUTO PME</a:t>
            </a:r>
          </a:p>
        </p:txBody>
      </p:sp>
    </p:spTree>
    <p:extLst>
      <p:ext uri="{BB962C8B-B14F-4D97-AF65-F5344CB8AC3E}">
        <p14:creationId xmlns:p14="http://schemas.microsoft.com/office/powerpoint/2010/main" val="78716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4294967295"/>
          </p:nvPr>
        </p:nvSpPr>
        <p:spPr>
          <a:xfrm>
            <a:off x="601663" y="2744775"/>
            <a:ext cx="3394075" cy="936253"/>
          </a:xfrm>
          <a:ln>
            <a:solidFill>
              <a:srgbClr val="0000FF"/>
            </a:solidFill>
          </a:ln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pt-PT" sz="2400" dirty="0" smtClean="0">
                <a:solidFill>
                  <a:srgbClr val="3366FF"/>
                </a:solidFill>
              </a:rPr>
              <a:t>1º Passo: Escolha da denominação social</a:t>
            </a: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5219700" y="2708771"/>
            <a:ext cx="3382963" cy="936253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pt-PT" sz="2400" dirty="0">
                <a:solidFill>
                  <a:srgbClr val="3366FF"/>
                </a:solidFill>
                <a:latin typeface="Calibri" pitchFamily="34" charset="0"/>
              </a:rPr>
              <a:t>2º Passo: Acto Constitutivo da </a:t>
            </a:r>
            <a:r>
              <a:rPr lang="pt-PT" sz="2400" dirty="0" smtClean="0">
                <a:solidFill>
                  <a:srgbClr val="3366FF"/>
                </a:solidFill>
                <a:latin typeface="Calibri" pitchFamily="34" charset="0"/>
              </a:rPr>
              <a:t>Empresa</a:t>
            </a:r>
            <a:endParaRPr lang="pt-PT" sz="2400" dirty="0">
              <a:solidFill>
                <a:srgbClr val="3366FF"/>
              </a:solidFill>
              <a:latin typeface="Calibri" pitchFamily="34" charset="0"/>
            </a:endParaRPr>
          </a:p>
        </p:txBody>
      </p:sp>
      <p:sp>
        <p:nvSpPr>
          <p:cNvPr id="2" name="Marcador de Posição de Conteúdo 2"/>
          <p:cNvSpPr>
            <a:spLocks/>
          </p:cNvSpPr>
          <p:nvPr/>
        </p:nvSpPr>
        <p:spPr bwMode="auto">
          <a:xfrm>
            <a:off x="601663" y="5129213"/>
            <a:ext cx="3394075" cy="89217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t-PT" sz="2400" dirty="0">
                <a:solidFill>
                  <a:srgbClr val="3366FF"/>
                </a:solidFill>
                <a:latin typeface="Calibri" pitchFamily="34" charset="0"/>
              </a:rPr>
              <a:t>4º Passo: Inscrição na Segurança Social</a:t>
            </a:r>
          </a:p>
        </p:txBody>
      </p:sp>
      <p:sp>
        <p:nvSpPr>
          <p:cNvPr id="4" name="Marcador de Posição de Conteúdo 2"/>
          <p:cNvSpPr>
            <a:spLocks/>
          </p:cNvSpPr>
          <p:nvPr/>
        </p:nvSpPr>
        <p:spPr bwMode="auto">
          <a:xfrm>
            <a:off x="5219700" y="5129213"/>
            <a:ext cx="3394075" cy="89217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t-PT" sz="2400" dirty="0">
                <a:solidFill>
                  <a:srgbClr val="3366FF"/>
                </a:solidFill>
                <a:latin typeface="Calibri" pitchFamily="34" charset="0"/>
              </a:rPr>
              <a:t>3º Passo: Início de Actividade</a:t>
            </a:r>
          </a:p>
        </p:txBody>
      </p:sp>
      <p:sp>
        <p:nvSpPr>
          <p:cNvPr id="30734" name="AutoShape 14"/>
          <p:cNvSpPr>
            <a:spLocks noChangeArrowheads="1"/>
          </p:cNvSpPr>
          <p:nvPr/>
        </p:nvSpPr>
        <p:spPr bwMode="auto">
          <a:xfrm>
            <a:off x="4140200" y="2943225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3366FF"/>
          </a:solidFill>
          <a:ln w="9525">
            <a:solidFill>
              <a:srgbClr val="125EB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PT">
              <a:solidFill>
                <a:srgbClr val="3366FF"/>
              </a:solidFill>
            </a:endParaRPr>
          </a:p>
        </p:txBody>
      </p:sp>
      <p:sp>
        <p:nvSpPr>
          <p:cNvPr id="30735" name="AutoShape 15"/>
          <p:cNvSpPr>
            <a:spLocks noChangeArrowheads="1"/>
          </p:cNvSpPr>
          <p:nvPr/>
        </p:nvSpPr>
        <p:spPr bwMode="auto">
          <a:xfrm flipH="1">
            <a:off x="4140200" y="5300663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3366FF"/>
          </a:solidFill>
          <a:ln w="9525">
            <a:solidFill>
              <a:srgbClr val="125EB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PT">
              <a:solidFill>
                <a:srgbClr val="3366FF"/>
              </a:solidFill>
            </a:endParaRPr>
          </a:p>
        </p:txBody>
      </p:sp>
      <p:sp>
        <p:nvSpPr>
          <p:cNvPr id="30736" name="AutoShape 16"/>
          <p:cNvSpPr>
            <a:spLocks noChangeArrowheads="1"/>
          </p:cNvSpPr>
          <p:nvPr/>
        </p:nvSpPr>
        <p:spPr bwMode="auto">
          <a:xfrm rot="5400000">
            <a:off x="6547644" y="4107830"/>
            <a:ext cx="604837" cy="485775"/>
          </a:xfrm>
          <a:prstGeom prst="rightArrow">
            <a:avLst>
              <a:gd name="adj1" fmla="val 50000"/>
              <a:gd name="adj2" fmla="val 31127"/>
            </a:avLst>
          </a:prstGeom>
          <a:solidFill>
            <a:srgbClr val="3366FF"/>
          </a:solidFill>
          <a:ln w="9525">
            <a:solidFill>
              <a:srgbClr val="125EB2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pt-PT">
              <a:solidFill>
                <a:srgbClr val="3366FF"/>
              </a:solidFill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92478" y="1723509"/>
            <a:ext cx="2800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FASES DO PROCESSO:</a:t>
            </a:r>
            <a:endParaRPr lang="pt-PT" b="1" dirty="0">
              <a:solidFill>
                <a:srgbClr val="125E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555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0729" grpId="0" animBg="1"/>
      <p:bldP spid="2" grpId="0" animBg="1"/>
      <p:bldP spid="4" grpId="0" animBg="1"/>
      <p:bldP spid="30734" grpId="0" animBg="1"/>
      <p:bldP spid="30735" grpId="0" animBg="1"/>
      <p:bldP spid="30736" grpId="0" animBg="1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4294967295"/>
          </p:nvPr>
        </p:nvSpPr>
        <p:spPr>
          <a:xfrm>
            <a:off x="601663" y="2276202"/>
            <a:ext cx="7786761" cy="2989002"/>
          </a:xfrm>
          <a:ln>
            <a:noFill/>
          </a:ln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pt-PT" sz="2800" dirty="0" smtClean="0">
                <a:solidFill>
                  <a:srgbClr val="3366FF"/>
                </a:solidFill>
              </a:rPr>
              <a:t>1º Passo: Escolha da denominação social</a:t>
            </a:r>
          </a:p>
          <a:p>
            <a:pPr algn="just" eaLnBrk="1" hangingPunct="1"/>
            <a:r>
              <a:rPr lang="pt-PT" sz="2400" dirty="0" smtClean="0">
                <a:hlinkClick r:id="rId2"/>
              </a:rPr>
              <a:t>Lista de Firmas </a:t>
            </a:r>
            <a:r>
              <a:rPr lang="pt-PT" sz="2400" dirty="0" err="1" smtClean="0">
                <a:hlinkClick r:id="rId2"/>
              </a:rPr>
              <a:t>EnH</a:t>
            </a:r>
            <a:r>
              <a:rPr lang="pt-PT" sz="2400" dirty="0" smtClean="0"/>
              <a:t>;</a:t>
            </a:r>
          </a:p>
          <a:p>
            <a:pPr algn="just" eaLnBrk="1" hangingPunct="1"/>
            <a:r>
              <a:rPr lang="pt-PT" sz="2400" dirty="0" smtClean="0">
                <a:hlinkClick r:id="rId3"/>
              </a:rPr>
              <a:t>Lista de firmas </a:t>
            </a:r>
            <a:r>
              <a:rPr lang="pt-PT" sz="2400" dirty="0" err="1" smtClean="0">
                <a:hlinkClick r:id="rId3"/>
              </a:rPr>
              <a:t>MnH</a:t>
            </a:r>
            <a:r>
              <a:rPr lang="pt-PT" sz="2400" dirty="0" smtClean="0"/>
              <a:t>;</a:t>
            </a:r>
          </a:p>
          <a:p>
            <a:pPr algn="just" eaLnBrk="1" hangingPunct="1"/>
            <a:r>
              <a:rPr lang="pt-PT" sz="2400" dirty="0">
                <a:latin typeface="Calibri" pitchFamily="34" charset="0"/>
              </a:rPr>
              <a:t>Aprovação automática do nome próprio dos </a:t>
            </a:r>
            <a:r>
              <a:rPr lang="pt-PT" sz="2400" dirty="0" smtClean="0">
                <a:latin typeface="Calibri" pitchFamily="34" charset="0"/>
              </a:rPr>
              <a:t>sócios</a:t>
            </a:r>
            <a:r>
              <a:rPr lang="pt-PT" sz="2400" dirty="0" smtClean="0"/>
              <a:t>;</a:t>
            </a:r>
          </a:p>
          <a:p>
            <a:pPr algn="just" eaLnBrk="1" hangingPunct="1"/>
            <a:r>
              <a:rPr lang="pt-PT" sz="2400" dirty="0" smtClean="0"/>
              <a:t>Pedido de Certificado de Admissibilidade de Firma ao RNPC.</a:t>
            </a: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" name="Rectângulo 12"/>
          <p:cNvSpPr/>
          <p:nvPr/>
        </p:nvSpPr>
        <p:spPr>
          <a:xfrm>
            <a:off x="92478" y="1723509"/>
            <a:ext cx="2800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FASES DO PROCESSO:</a:t>
            </a:r>
            <a:endParaRPr lang="pt-PT" b="1" dirty="0">
              <a:solidFill>
                <a:srgbClr val="125EB2"/>
              </a:solidFill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92" y="5265204"/>
            <a:ext cx="3659903" cy="154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ortar Rectângulo de Canto Simples 4"/>
          <p:cNvSpPr/>
          <p:nvPr/>
        </p:nvSpPr>
        <p:spPr>
          <a:xfrm flipH="1">
            <a:off x="6726733" y="1952836"/>
            <a:ext cx="2237755" cy="720080"/>
          </a:xfrm>
          <a:prstGeom prst="snip1Rect">
            <a:avLst/>
          </a:prstGeom>
          <a:noFill/>
          <a:ln>
            <a:solidFill>
              <a:srgbClr val="125EB2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sunset" dir="t"/>
          </a:scene3d>
          <a:sp3d prstMaterial="flat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>
                <a:hlinkClick r:id="rId6"/>
              </a:rPr>
              <a:t>Pesquisa de nomes </a:t>
            </a:r>
            <a:r>
              <a:rPr lang="pt-PT" dirty="0" smtClean="0">
                <a:hlinkClick r:id="rId6"/>
              </a:rPr>
              <a:t>existentes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64716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4294967295"/>
          </p:nvPr>
        </p:nvSpPr>
        <p:spPr>
          <a:xfrm>
            <a:off x="601663" y="2276202"/>
            <a:ext cx="7714753" cy="2880990"/>
          </a:xfrm>
          <a:ln>
            <a:noFill/>
          </a:ln>
        </p:spPr>
        <p:txBody>
          <a:bodyPr/>
          <a:lstStyle/>
          <a:p>
            <a:pPr>
              <a:buNone/>
            </a:pPr>
            <a:r>
              <a:rPr lang="pt-PT" sz="2800" dirty="0">
                <a:solidFill>
                  <a:srgbClr val="3366FF"/>
                </a:solidFill>
                <a:latin typeface="Calibri" pitchFamily="34" charset="0"/>
              </a:rPr>
              <a:t>2º Passo: Acto Constitutivo da Empresa</a:t>
            </a:r>
          </a:p>
          <a:p>
            <a:r>
              <a:rPr lang="pt-PT" sz="2400" dirty="0">
                <a:latin typeface="Calibri" pitchFamily="34" charset="0"/>
              </a:rPr>
              <a:t>  </a:t>
            </a:r>
            <a:r>
              <a:rPr lang="pt-PT" sz="2400" dirty="0" err="1">
                <a:latin typeface="Calibri" pitchFamily="34" charset="0"/>
              </a:rPr>
              <a:t>EnH</a:t>
            </a:r>
            <a:r>
              <a:rPr lang="pt-PT" sz="2400" dirty="0">
                <a:latin typeface="Calibri" pitchFamily="34" charset="0"/>
              </a:rPr>
              <a:t> / </a:t>
            </a:r>
            <a:r>
              <a:rPr lang="pt-PT" sz="2400" dirty="0" err="1">
                <a:latin typeface="Calibri" pitchFamily="34" charset="0"/>
              </a:rPr>
              <a:t>MnH</a:t>
            </a:r>
            <a:endParaRPr lang="pt-PT" sz="2400" dirty="0">
              <a:latin typeface="Calibri" pitchFamily="34" charset="0"/>
            </a:endParaRPr>
          </a:p>
          <a:p>
            <a:r>
              <a:rPr lang="pt-PT" sz="2400" dirty="0">
                <a:latin typeface="Calibri" pitchFamily="34" charset="0"/>
              </a:rPr>
              <a:t>  Realização de Escritura Pública e posterior Registo</a:t>
            </a:r>
          </a:p>
          <a:p>
            <a:r>
              <a:rPr lang="pt-PT" sz="2400" dirty="0">
                <a:latin typeface="Calibri" pitchFamily="34" charset="0"/>
              </a:rPr>
              <a:t>  Registo Comercial de Documento Particular</a:t>
            </a: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" name="Rectângulo 12"/>
          <p:cNvSpPr/>
          <p:nvPr/>
        </p:nvSpPr>
        <p:spPr>
          <a:xfrm>
            <a:off x="92478" y="1723509"/>
            <a:ext cx="2800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FASES DO PROCESSO:</a:t>
            </a:r>
            <a:endParaRPr lang="pt-PT" b="1" dirty="0">
              <a:solidFill>
                <a:srgbClr val="125EB2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92" y="5265204"/>
            <a:ext cx="3659903" cy="154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rtar Rectângulo de Canto Simples 8"/>
          <p:cNvSpPr/>
          <p:nvPr/>
        </p:nvSpPr>
        <p:spPr>
          <a:xfrm flipH="1">
            <a:off x="6726733" y="1952836"/>
            <a:ext cx="2237755" cy="720080"/>
          </a:xfrm>
          <a:prstGeom prst="snip1Rect">
            <a:avLst/>
          </a:prstGeom>
          <a:noFill/>
          <a:ln>
            <a:solidFill>
              <a:srgbClr val="125EB2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sunset" dir="t"/>
          </a:scene3d>
          <a:sp3d prstMaterial="flat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chemeClr val="tx1"/>
                </a:solidFill>
                <a:hlinkClick r:id="rId4"/>
              </a:rPr>
              <a:t>Pacto Social</a:t>
            </a:r>
            <a:endParaRPr lang="pt-P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2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4294967295"/>
          </p:nvPr>
        </p:nvSpPr>
        <p:spPr>
          <a:xfrm>
            <a:off x="503548" y="2096852"/>
            <a:ext cx="8146801" cy="3763088"/>
          </a:xfrm>
          <a:ln>
            <a:noFill/>
          </a:ln>
        </p:spPr>
        <p:txBody>
          <a:bodyPr/>
          <a:lstStyle/>
          <a:p>
            <a:pPr>
              <a:buNone/>
            </a:pPr>
            <a:r>
              <a:rPr lang="pt-PT" sz="2800" dirty="0">
                <a:solidFill>
                  <a:srgbClr val="3366FF"/>
                </a:solidFill>
                <a:latin typeface="Calibri" pitchFamily="34" charset="0"/>
              </a:rPr>
              <a:t>3º Passo: Início de Actividade</a:t>
            </a:r>
          </a:p>
          <a:p>
            <a:pPr lvl="0" algn="just"/>
            <a:r>
              <a:rPr lang="pt-PT" sz="2400" dirty="0" smtClean="0"/>
              <a:t>Fazer-se </a:t>
            </a:r>
            <a:r>
              <a:rPr lang="pt-PT" sz="2400" dirty="0"/>
              <a:t>acompanhar pelo </a:t>
            </a:r>
            <a:r>
              <a:rPr lang="pt-PT" sz="2400" dirty="0" smtClean="0"/>
              <a:t>Técnico </a:t>
            </a:r>
            <a:r>
              <a:rPr lang="pt-PT" sz="2400" dirty="0"/>
              <a:t>Oficial de </a:t>
            </a:r>
            <a:r>
              <a:rPr lang="pt-PT" sz="2400" dirty="0" smtClean="0"/>
              <a:t>Contas que assinará e certificará a Declaração, apondo a </a:t>
            </a:r>
            <a:r>
              <a:rPr lang="pt-PT" sz="2400" dirty="0" err="1" smtClean="0"/>
              <a:t>respetiva</a:t>
            </a:r>
            <a:r>
              <a:rPr lang="pt-PT" sz="2400" dirty="0" smtClean="0"/>
              <a:t> vinheta;</a:t>
            </a:r>
          </a:p>
          <a:p>
            <a:pPr marL="0" lvl="0" indent="0" algn="ctr">
              <a:buNone/>
            </a:pPr>
            <a:r>
              <a:rPr lang="pt-PT" sz="2400" dirty="0" smtClean="0"/>
              <a:t>ou</a:t>
            </a:r>
          </a:p>
          <a:p>
            <a:pPr lvl="0" algn="just"/>
            <a:r>
              <a:rPr lang="pt-PT" sz="2400" dirty="0" smtClean="0"/>
              <a:t>Trazer o modelo, preenchido, assinado e certificado pelo Técnico Oficial de Contas. (Neste caso trazer fotocópia do B.I., do NIF e do cartão de inscrição na Ordem do TOC).</a:t>
            </a:r>
            <a:endParaRPr lang="pt-PT" sz="2400" dirty="0"/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" name="Rectângulo 12"/>
          <p:cNvSpPr/>
          <p:nvPr/>
        </p:nvSpPr>
        <p:spPr>
          <a:xfrm>
            <a:off x="92478" y="1723509"/>
            <a:ext cx="2800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FASES DO PROCESSO:</a:t>
            </a:r>
            <a:endParaRPr lang="pt-PT" b="1" dirty="0">
              <a:solidFill>
                <a:srgbClr val="125EB2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92" y="5265204"/>
            <a:ext cx="3659903" cy="154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387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4294967295"/>
          </p:nvPr>
        </p:nvSpPr>
        <p:spPr>
          <a:xfrm>
            <a:off x="539552" y="2168860"/>
            <a:ext cx="8146801" cy="3763088"/>
          </a:xfrm>
          <a:ln>
            <a:noFill/>
          </a:ln>
        </p:spPr>
        <p:txBody>
          <a:bodyPr/>
          <a:lstStyle/>
          <a:p>
            <a:pPr>
              <a:buNone/>
            </a:pPr>
            <a:r>
              <a:rPr lang="pt-PT" sz="2800" dirty="0">
                <a:solidFill>
                  <a:srgbClr val="3366FF"/>
                </a:solidFill>
                <a:latin typeface="Calibri" pitchFamily="34" charset="0"/>
              </a:rPr>
              <a:t>4º Passo: Inscrição na Segurança Social</a:t>
            </a:r>
          </a:p>
          <a:p>
            <a:pPr algn="just"/>
            <a:r>
              <a:rPr lang="pt-PT" sz="2400" dirty="0" smtClean="0"/>
              <a:t>Os </a:t>
            </a:r>
            <a:r>
              <a:rPr lang="pt-PT" sz="2400" dirty="0"/>
              <a:t>membros dos órgãos estatutários podem pedir a exclusão do pagamento de</a:t>
            </a:r>
            <a:r>
              <a:rPr lang="pt-PT" sz="2400" u="sng" dirty="0"/>
              <a:t> </a:t>
            </a:r>
            <a:r>
              <a:rPr lang="pt-PT" sz="2400" dirty="0"/>
              <a:t>contribuições, caso já descontem por outra </a:t>
            </a:r>
            <a:r>
              <a:rPr lang="pt-PT" sz="2400" dirty="0" err="1"/>
              <a:t>atividade</a:t>
            </a:r>
            <a:r>
              <a:rPr lang="pt-PT" sz="2400" dirty="0"/>
              <a:t> e não sejam remunerados pelas funções de gerência. Para tal, apresentam como prova uma declaração da entidade patronal, ou, se forem reformados, apresentam o cartão de pensionista e uma ata da Assembleia-geral deliberando a não remuneração da gerência, se tal estiver previsto no pacto social.</a:t>
            </a: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" name="Rectângulo 12"/>
          <p:cNvSpPr/>
          <p:nvPr/>
        </p:nvSpPr>
        <p:spPr>
          <a:xfrm>
            <a:off x="92478" y="1723509"/>
            <a:ext cx="2800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FASES DO PROCESSO:</a:t>
            </a:r>
            <a:endParaRPr lang="pt-PT" b="1" dirty="0">
              <a:solidFill>
                <a:srgbClr val="125EB2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92" y="5265204"/>
            <a:ext cx="3659903" cy="154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436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4294967295"/>
          </p:nvPr>
        </p:nvSpPr>
        <p:spPr>
          <a:xfrm>
            <a:off x="601663" y="2276202"/>
            <a:ext cx="8146801" cy="3763088"/>
          </a:xfrm>
          <a:ln>
            <a:noFill/>
          </a:ln>
        </p:spPr>
        <p:txBody>
          <a:bodyPr/>
          <a:lstStyle/>
          <a:p>
            <a:pPr lvl="0" algn="just"/>
            <a:r>
              <a:rPr lang="pt-PT" sz="2400" u="sng" dirty="0"/>
              <a:t>Certificado de Admissibilidade</a:t>
            </a:r>
            <a:r>
              <a:rPr lang="pt-PT" sz="2400" dirty="0"/>
              <a:t> (Validade) – </a:t>
            </a:r>
            <a:r>
              <a:rPr lang="pt-PT" sz="2400" b="1" u="sng" dirty="0"/>
              <a:t>3 meses</a:t>
            </a:r>
            <a:r>
              <a:rPr lang="pt-PT" sz="2400" dirty="0"/>
              <a:t> </a:t>
            </a:r>
          </a:p>
          <a:p>
            <a:pPr lvl="0" algn="just"/>
            <a:r>
              <a:rPr lang="pt-PT" sz="2400" u="sng" dirty="0"/>
              <a:t>Registo Comercial</a:t>
            </a:r>
            <a:r>
              <a:rPr lang="pt-PT" sz="2400" dirty="0"/>
              <a:t> – Até </a:t>
            </a:r>
            <a:r>
              <a:rPr lang="pt-PT" sz="2400" b="1" dirty="0"/>
              <a:t>2 meses</a:t>
            </a:r>
            <a:r>
              <a:rPr lang="pt-PT" sz="2400" dirty="0"/>
              <a:t> após a assinatura do documento particular ou da escritura </a:t>
            </a:r>
          </a:p>
          <a:p>
            <a:pPr lvl="0" algn="just"/>
            <a:r>
              <a:rPr lang="pt-PT" sz="2400" u="sng" dirty="0"/>
              <a:t>Declaração de Início de </a:t>
            </a:r>
            <a:r>
              <a:rPr lang="pt-PT" sz="2400" u="sng" dirty="0" err="1"/>
              <a:t>Atividade</a:t>
            </a:r>
            <a:r>
              <a:rPr lang="pt-PT" sz="2400" dirty="0"/>
              <a:t> – </a:t>
            </a:r>
            <a:r>
              <a:rPr lang="pt-PT" sz="2400" b="1" u="sng" dirty="0"/>
              <a:t>15 dias</a:t>
            </a:r>
            <a:r>
              <a:rPr lang="pt-PT" sz="2400" dirty="0"/>
              <a:t> após a apresentação do pedido de registo na Conservatória do Registo Comercial</a:t>
            </a:r>
          </a:p>
          <a:p>
            <a:pPr lvl="0" algn="just"/>
            <a:r>
              <a:rPr lang="pt-PT" sz="2400" u="sng" dirty="0"/>
              <a:t>Inscrição na Segurança Social</a:t>
            </a:r>
            <a:r>
              <a:rPr lang="pt-PT" sz="2400" dirty="0"/>
              <a:t> – até </a:t>
            </a:r>
            <a:r>
              <a:rPr lang="pt-PT" sz="2400" b="1" u="sng" dirty="0"/>
              <a:t>10 dias úteis</a:t>
            </a:r>
            <a:r>
              <a:rPr lang="pt-PT" sz="2400" dirty="0"/>
              <a:t> após o Início de </a:t>
            </a:r>
            <a:r>
              <a:rPr lang="pt-PT" sz="2400" dirty="0" err="1"/>
              <a:t>Atividade</a:t>
            </a:r>
            <a:r>
              <a:rPr lang="pt-PT" sz="2400" dirty="0" smtClean="0"/>
              <a:t>.</a:t>
            </a:r>
            <a:endParaRPr lang="pt-PT" sz="2400" dirty="0"/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" name="Rectângulo 12"/>
          <p:cNvSpPr/>
          <p:nvPr/>
        </p:nvSpPr>
        <p:spPr>
          <a:xfrm>
            <a:off x="92478" y="1723509"/>
            <a:ext cx="3339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PRAZOS LEGAIS E FISCAIS:</a:t>
            </a:r>
            <a:endParaRPr lang="pt-PT" b="1" dirty="0">
              <a:solidFill>
                <a:srgbClr val="125EB2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92" y="5265204"/>
            <a:ext cx="3659903" cy="154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204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" name="Rectângulo 12"/>
          <p:cNvSpPr/>
          <p:nvPr/>
        </p:nvSpPr>
        <p:spPr>
          <a:xfrm>
            <a:off x="92478" y="1723509"/>
            <a:ext cx="1219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CUSTOS:</a:t>
            </a:r>
            <a:endParaRPr lang="pt-PT" b="1" dirty="0">
              <a:solidFill>
                <a:srgbClr val="125EB2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290902"/>
              </p:ext>
            </p:extLst>
          </p:nvPr>
        </p:nvGraphicFramePr>
        <p:xfrm>
          <a:off x="503548" y="2092840"/>
          <a:ext cx="8136904" cy="4177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54356"/>
                <a:gridCol w="1982548"/>
              </a:tblGrid>
              <a:tr h="5779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TIPOS DE PROCESSOS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CUSTO TOTAL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068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>
                          <a:effectLst/>
                        </a:rPr>
                        <a:t>Empresa na Hora sem Certificado de Admissibilidade</a:t>
                      </a:r>
                      <a:endParaRPr lang="pt-PT" sz="4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>
                          <a:effectLst/>
                        </a:rPr>
                        <a:t>     360,00 € </a:t>
                      </a:r>
                      <a:endParaRPr lang="pt-PT" sz="4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068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Empresa na Hora com Certificado de Admissibilidade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     416,00 € 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068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Empresa na Hora com Marca na Hora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     560.00 € </a:t>
                      </a:r>
                      <a:r>
                        <a:rPr lang="pt-PT" sz="2400" dirty="0" smtClean="0">
                          <a:effectLst/>
                        </a:rPr>
                        <a:t>(*)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7648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Constituição por Documento Particular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     487,50 € 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7648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>
                          <a:effectLst/>
                        </a:rPr>
                        <a:t>Constituição por Escritura (5000 Euros) </a:t>
                      </a:r>
                      <a:endParaRPr lang="pt-PT" sz="4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     627,44 € 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4" name="Rectângulo 3"/>
          <p:cNvSpPr/>
          <p:nvPr/>
        </p:nvSpPr>
        <p:spPr>
          <a:xfrm>
            <a:off x="-18174" y="6273316"/>
            <a:ext cx="91621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PT" dirty="0" smtClean="0"/>
              <a:t>(*) Marca </a:t>
            </a:r>
            <a:r>
              <a:rPr lang="pt-PT" dirty="0"/>
              <a:t>a ser utilizada para uma classe de produtos. Para cada classe a mais (até </a:t>
            </a:r>
            <a:r>
              <a:rPr lang="pt-PT" dirty="0" smtClean="0"/>
              <a:t>ao máximo </a:t>
            </a:r>
            <a:r>
              <a:rPr lang="pt-PT" dirty="0"/>
              <a:t>de sete), acresce 44,00€.</a:t>
            </a:r>
          </a:p>
        </p:txBody>
      </p:sp>
    </p:spTree>
    <p:extLst>
      <p:ext uri="{BB962C8B-B14F-4D97-AF65-F5344CB8AC3E}">
        <p14:creationId xmlns:p14="http://schemas.microsoft.com/office/powerpoint/2010/main" val="378241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" name="Rectângulo 12"/>
          <p:cNvSpPr/>
          <p:nvPr/>
        </p:nvSpPr>
        <p:spPr>
          <a:xfrm>
            <a:off x="92478" y="1723509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TEMPO MÉDIO DE CONSTITUIÇÃO:</a:t>
            </a:r>
            <a:endParaRPr lang="pt-PT" b="1" dirty="0">
              <a:solidFill>
                <a:srgbClr val="125EB2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916034"/>
              </p:ext>
            </p:extLst>
          </p:nvPr>
        </p:nvGraphicFramePr>
        <p:xfrm>
          <a:off x="215516" y="2092839"/>
          <a:ext cx="8784975" cy="4612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9003"/>
                <a:gridCol w="3438204"/>
                <a:gridCol w="2007768"/>
              </a:tblGrid>
              <a:tr h="30750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TIPOS DE </a:t>
                      </a:r>
                      <a:r>
                        <a:rPr lang="pt-PT" sz="2000" dirty="0" smtClean="0">
                          <a:effectLst/>
                        </a:rPr>
                        <a:t>PROCESSOS</a:t>
                      </a:r>
                      <a:endParaRPr lang="pt-PT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PT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000" dirty="0" smtClean="0">
                          <a:effectLst/>
                        </a:rPr>
                        <a:t>TEMPO MÉDIO</a:t>
                      </a:r>
                      <a:endParaRPr lang="pt-PT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615003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Sem pedido de CA</a:t>
                      </a:r>
                      <a:endParaRPr lang="pt-PT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Empresa na Hora com nome da bolsa de firmas</a:t>
                      </a:r>
                      <a:endParaRPr lang="pt-PT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45 minutos</a:t>
                      </a:r>
                      <a:endParaRPr lang="pt-PT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92250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Empresa na Hora com aprovação automática do nome dos sócios</a:t>
                      </a:r>
                      <a:endParaRPr lang="pt-PT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615003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Empresa com Marca na Hora</a:t>
                      </a:r>
                      <a:endParaRPr lang="pt-PT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922505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Pedido de CA</a:t>
                      </a:r>
                      <a:endParaRPr lang="pt-PT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Empresa na Hora com Certificado de Admissibilidade</a:t>
                      </a:r>
                      <a:endParaRPr lang="pt-PT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6 dias úteis</a:t>
                      </a:r>
                      <a:endParaRPr lang="pt-PT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15003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Constituição por Documento Particular</a:t>
                      </a:r>
                      <a:endParaRPr lang="pt-PT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615003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Constituição por </a:t>
                      </a:r>
                      <a:r>
                        <a:rPr lang="pt-PT" sz="2000" dirty="0" smtClean="0">
                          <a:effectLst/>
                        </a:rPr>
                        <a:t>Escritura</a:t>
                      </a:r>
                      <a:endParaRPr lang="pt-PT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150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" name="Rectângulo 12"/>
          <p:cNvSpPr/>
          <p:nvPr/>
        </p:nvSpPr>
        <p:spPr>
          <a:xfrm>
            <a:off x="92478" y="1723509"/>
            <a:ext cx="2181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LICENCIAMENTO:</a:t>
            </a:r>
            <a:endParaRPr lang="pt-PT" b="1" dirty="0">
              <a:solidFill>
                <a:srgbClr val="125EB2"/>
              </a:solidFill>
            </a:endParaRPr>
          </a:p>
        </p:txBody>
      </p:sp>
      <p:sp>
        <p:nvSpPr>
          <p:cNvPr id="8" name="Marcador de Posição de Conteúdo 2"/>
          <p:cNvSpPr txBox="1">
            <a:spLocks/>
          </p:cNvSpPr>
          <p:nvPr/>
        </p:nvSpPr>
        <p:spPr bwMode="auto">
          <a:xfrm>
            <a:off x="601663" y="2276202"/>
            <a:ext cx="8146801" cy="376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PT" sz="2400" dirty="0" smtClean="0"/>
              <a:t>Depois da empresa estar legalmente constituída será necessário proceder ao seu licenciamento.</a:t>
            </a:r>
          </a:p>
          <a:p>
            <a:pPr marL="0" indent="0" algn="just">
              <a:buNone/>
            </a:pPr>
            <a:endParaRPr lang="pt-PT" sz="2400" dirty="0" smtClean="0"/>
          </a:p>
          <a:p>
            <a:pPr algn="just"/>
            <a:r>
              <a:rPr lang="pt-PT" sz="2400" dirty="0" smtClean="0"/>
              <a:t>O CFE Funchal presta informações ao nível do licenciamento de algumas actividades nomeadamente no que se refere a:</a:t>
            </a:r>
          </a:p>
          <a:p>
            <a:pPr lvl="1" algn="just">
              <a:buFont typeface="Courier New" pitchFamily="49" charset="0"/>
              <a:buChar char="o"/>
            </a:pPr>
            <a:r>
              <a:rPr lang="pt-PT" sz="2000" dirty="0" smtClean="0"/>
              <a:t>Entidades envolvidas no processo;</a:t>
            </a:r>
          </a:p>
          <a:p>
            <a:pPr lvl="1" algn="just">
              <a:buFont typeface="Courier New" pitchFamily="49" charset="0"/>
              <a:buChar char="o"/>
            </a:pPr>
            <a:r>
              <a:rPr lang="pt-PT" sz="2000" dirty="0" smtClean="0"/>
              <a:t>Documentos necessários;</a:t>
            </a:r>
          </a:p>
          <a:p>
            <a:pPr lvl="1" algn="just">
              <a:buFont typeface="Courier New" pitchFamily="49" charset="0"/>
              <a:buChar char="o"/>
            </a:pPr>
            <a:r>
              <a:rPr lang="pt-PT" sz="2000" dirty="0" smtClean="0"/>
              <a:t>Fases do processo.</a:t>
            </a:r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2545695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ítulo 1"/>
          <p:cNvSpPr>
            <a:spLocks/>
          </p:cNvSpPr>
          <p:nvPr/>
        </p:nvSpPr>
        <p:spPr bwMode="auto">
          <a:xfrm>
            <a:off x="3492500" y="274638"/>
            <a:ext cx="5194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PT" sz="4800" b="1" dirty="0" smtClean="0">
                <a:solidFill>
                  <a:srgbClr val="0070C0"/>
                </a:solidFill>
                <a:latin typeface="Calibri" pitchFamily="34" charset="0"/>
              </a:rPr>
              <a:t>Enquadramento Geral</a:t>
            </a:r>
            <a:endParaRPr lang="pt-PT" sz="48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8436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 dirty="0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18437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Line 11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719572" y="1917987"/>
            <a:ext cx="784887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 pitchFamily="34" charset="0"/>
              <a:buChar char="•"/>
            </a:pPr>
            <a:r>
              <a:rPr lang="pt-PT" sz="2000" dirty="0">
                <a:sym typeface="Webdings" pitchFamily="18" charset="2"/>
              </a:rPr>
              <a:t>Decreto-Lei nº </a:t>
            </a:r>
            <a:r>
              <a:rPr lang="pt-PT" sz="2000" dirty="0" smtClean="0">
                <a:sym typeface="Webdings" pitchFamily="18" charset="2"/>
              </a:rPr>
              <a:t>55/97, </a:t>
            </a:r>
            <a:r>
              <a:rPr lang="pt-PT" sz="2000" dirty="0">
                <a:sym typeface="Webdings" pitchFamily="18" charset="2"/>
              </a:rPr>
              <a:t>de 08 de Março (institui os </a:t>
            </a:r>
            <a:r>
              <a:rPr lang="pt-PT" sz="2000" dirty="0" err="1">
                <a:sym typeface="Webdings" pitchFamily="18" charset="2"/>
              </a:rPr>
              <a:t>CFE’s</a:t>
            </a:r>
            <a:r>
              <a:rPr lang="pt-PT" sz="2000" dirty="0">
                <a:sym typeface="Webdings" pitchFamily="18" charset="2"/>
              </a:rPr>
              <a:t> a título experimental em Lisboa e Porto)</a:t>
            </a:r>
          </a:p>
          <a:p>
            <a:pPr algn="just">
              <a:lnSpc>
                <a:spcPct val="90000"/>
              </a:lnSpc>
              <a:buFont typeface="Webdings" pitchFamily="18" charset="2"/>
              <a:buNone/>
            </a:pPr>
            <a:endParaRPr lang="pt-PT" sz="2000" dirty="0">
              <a:sym typeface="Webdings" pitchFamily="18" charset="2"/>
            </a:endParaRPr>
          </a:p>
          <a:p>
            <a:pPr marL="342900" indent="-342900" algn="just">
              <a:lnSpc>
                <a:spcPct val="90000"/>
              </a:lnSpc>
              <a:buFont typeface="Arial" pitchFamily="34" charset="0"/>
              <a:buChar char="•"/>
            </a:pPr>
            <a:r>
              <a:rPr lang="pt-PT" sz="2000" dirty="0">
                <a:sym typeface="Webdings" pitchFamily="18" charset="2"/>
              </a:rPr>
              <a:t>Decreto-Lei nº 78-A/98 de 31 de Março (revoga o anterior D.L. e alarga a rede dos </a:t>
            </a:r>
            <a:r>
              <a:rPr lang="pt-PT" sz="2000" dirty="0" err="1">
                <a:sym typeface="Webdings" pitchFamily="18" charset="2"/>
              </a:rPr>
              <a:t>CFE´s</a:t>
            </a:r>
            <a:r>
              <a:rPr lang="pt-PT" sz="2000" dirty="0">
                <a:sym typeface="Webdings" pitchFamily="18" charset="2"/>
              </a:rPr>
              <a:t> a todo  território nacional)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sz="20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2000" dirty="0" smtClean="0"/>
              <a:t>Surgem </a:t>
            </a:r>
            <a:r>
              <a:rPr lang="pt-PT" sz="2000" dirty="0"/>
              <a:t>da necessidade de reunir no mesmo espaço físico todas as entidades envolvidas no processo </a:t>
            </a:r>
            <a:r>
              <a:rPr lang="pt-PT" sz="2000" dirty="0" smtClean="0"/>
              <a:t>de constituição.</a:t>
            </a:r>
            <a:endParaRPr lang="pt-PT" sz="2000" dirty="0"/>
          </a:p>
          <a:p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840140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" name="Rectângulo 12"/>
          <p:cNvSpPr/>
          <p:nvPr/>
        </p:nvSpPr>
        <p:spPr>
          <a:xfrm>
            <a:off x="92478" y="1723509"/>
            <a:ext cx="2698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APOIOS DISPONÍVEIS:</a:t>
            </a:r>
            <a:endParaRPr lang="pt-PT" b="1" dirty="0">
              <a:solidFill>
                <a:srgbClr val="125EB2"/>
              </a:solidFill>
            </a:endParaRPr>
          </a:p>
        </p:txBody>
      </p:sp>
      <p:sp>
        <p:nvSpPr>
          <p:cNvPr id="8" name="Marcador de Posição de Conteúdo 2"/>
          <p:cNvSpPr txBox="1">
            <a:spLocks/>
          </p:cNvSpPr>
          <p:nvPr/>
        </p:nvSpPr>
        <p:spPr bwMode="auto">
          <a:xfrm>
            <a:off x="601663" y="2276202"/>
            <a:ext cx="8146801" cy="376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2400" dirty="0" smtClean="0"/>
              <a:t>IDE-RAM:</a:t>
            </a:r>
            <a:endParaRPr lang="pt-PT" sz="2000" dirty="0" smtClean="0"/>
          </a:p>
          <a:p>
            <a:pPr lvl="1">
              <a:buFont typeface="Courier New" pitchFamily="49" charset="0"/>
              <a:buChar char="o"/>
            </a:pPr>
            <a:r>
              <a:rPr lang="pt-PT" sz="2000" dirty="0" smtClean="0"/>
              <a:t>Sistemas de incentivos:</a:t>
            </a:r>
          </a:p>
          <a:p>
            <a:pPr lvl="2">
              <a:buFont typeface="Wingdings" pitchFamily="2" charset="2"/>
              <a:buChar char="§"/>
            </a:pPr>
            <a:r>
              <a:rPr lang="pt-PT" sz="1600" dirty="0"/>
              <a:t>EMPREENDINOV</a:t>
            </a:r>
          </a:p>
          <a:p>
            <a:pPr lvl="2">
              <a:buFont typeface="Wingdings" pitchFamily="2" charset="2"/>
              <a:buChar char="§"/>
            </a:pPr>
            <a:r>
              <a:rPr lang="pt-PT" sz="1600" dirty="0"/>
              <a:t>SIRE</a:t>
            </a:r>
          </a:p>
          <a:p>
            <a:pPr lvl="2">
              <a:buFont typeface="Wingdings" pitchFamily="2" charset="2"/>
              <a:buChar char="§"/>
            </a:pPr>
            <a:r>
              <a:rPr lang="pt-PT" sz="1600" dirty="0"/>
              <a:t>QUALIFICAR+</a:t>
            </a:r>
          </a:p>
          <a:p>
            <a:pPr lvl="2">
              <a:buFont typeface="Wingdings" pitchFamily="2" charset="2"/>
              <a:buChar char="§"/>
            </a:pPr>
            <a:r>
              <a:rPr lang="pt-PT" sz="1600" dirty="0"/>
              <a:t>SI TURISMO</a:t>
            </a:r>
          </a:p>
          <a:p>
            <a:pPr lvl="2">
              <a:buFont typeface="Wingdings" pitchFamily="2" charset="2"/>
              <a:buChar char="§"/>
            </a:pPr>
            <a:r>
              <a:rPr lang="pt-PT" sz="1600" dirty="0"/>
              <a:t>SI FUNCIONAMENTO</a:t>
            </a:r>
          </a:p>
          <a:p>
            <a:pPr lvl="2">
              <a:buFont typeface="Wingdings" pitchFamily="2" charset="2"/>
              <a:buChar char="§"/>
            </a:pPr>
            <a:r>
              <a:rPr lang="pt-PT" sz="1600" dirty="0"/>
              <a:t>+</a:t>
            </a:r>
            <a:r>
              <a:rPr lang="pt-PT" sz="1600" dirty="0" smtClean="0"/>
              <a:t>CONHECIMENTO</a:t>
            </a:r>
          </a:p>
          <a:p>
            <a:pPr lvl="2">
              <a:buFont typeface="Courier New" pitchFamily="49" charset="0"/>
              <a:buChar char="o"/>
            </a:pPr>
            <a:endParaRPr lang="pt-PT" sz="1600" dirty="0" smtClean="0"/>
          </a:p>
          <a:p>
            <a:pPr lvl="1">
              <a:buFont typeface="Courier New" pitchFamily="49" charset="0"/>
              <a:buChar char="o"/>
            </a:pPr>
            <a:r>
              <a:rPr lang="pt-PT" sz="2000" dirty="0" smtClean="0"/>
              <a:t>Linhas de crédito:</a:t>
            </a:r>
          </a:p>
          <a:p>
            <a:pPr lvl="2">
              <a:buFont typeface="Wingdings" pitchFamily="2" charset="2"/>
              <a:buChar char="§"/>
            </a:pPr>
            <a:r>
              <a:rPr lang="pt-PT" sz="1600" dirty="0" smtClean="0"/>
              <a:t>LINHA DE CRÉDITO MICRO E PEQUENAS EMPRESAS</a:t>
            </a:r>
          </a:p>
          <a:p>
            <a:pPr lvl="2">
              <a:buFont typeface="Wingdings" pitchFamily="2" charset="2"/>
              <a:buChar char="§"/>
            </a:pPr>
            <a:r>
              <a:rPr lang="pt-PT" sz="1600" dirty="0" smtClean="0"/>
              <a:t>PRO-INVEST</a:t>
            </a:r>
          </a:p>
        </p:txBody>
      </p:sp>
      <p:pic>
        <p:nvPicPr>
          <p:cNvPr id="2050" name="Picture 2" descr="http://www.ideram.pt/imagens/0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0" y="3589338"/>
            <a:ext cx="952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5877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 smtClean="0">
                <a:solidFill>
                  <a:srgbClr val="125EB2"/>
                </a:solidFill>
              </a:rPr>
              <a:t>Propriedade Industrial</a:t>
            </a:r>
            <a:endParaRPr lang="pt-PT" b="1" dirty="0">
              <a:solidFill>
                <a:srgbClr val="125EB2"/>
              </a:solidFill>
            </a:endParaRP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5" name="Rectângulo 4"/>
          <p:cNvSpPr/>
          <p:nvPr/>
        </p:nvSpPr>
        <p:spPr>
          <a:xfrm>
            <a:off x="287524" y="2255961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b="1" dirty="0" smtClean="0"/>
              <a:t>Marca: </a:t>
            </a:r>
            <a:r>
              <a:rPr lang="pt-PT" dirty="0" smtClean="0"/>
              <a:t>é </a:t>
            </a:r>
            <a:r>
              <a:rPr lang="pt-PT" dirty="0"/>
              <a:t>um sinal que identifica no mercado os produtos ou serviços de uma empresa, distinguindo-os dos de outras </a:t>
            </a:r>
            <a:r>
              <a:rPr lang="pt-PT" dirty="0" smtClean="0"/>
              <a:t>empresas.</a:t>
            </a:r>
          </a:p>
        </p:txBody>
      </p:sp>
      <p:sp>
        <p:nvSpPr>
          <p:cNvPr id="7" name="Rectângulo 6"/>
          <p:cNvSpPr/>
          <p:nvPr/>
        </p:nvSpPr>
        <p:spPr>
          <a:xfrm>
            <a:off x="92478" y="1723509"/>
            <a:ext cx="35189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DEFINIÇÃO DOS TIPOS DE PI:</a:t>
            </a:r>
            <a:endParaRPr lang="pt-PT" b="1" dirty="0">
              <a:solidFill>
                <a:srgbClr val="125EB2"/>
              </a:solidFill>
            </a:endParaRPr>
          </a:p>
        </p:txBody>
      </p:sp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691141"/>
              </p:ext>
            </p:extLst>
          </p:nvPr>
        </p:nvGraphicFramePr>
        <p:xfrm>
          <a:off x="92478" y="2983557"/>
          <a:ext cx="8980022" cy="3779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92049"/>
                <a:gridCol w="2187973"/>
              </a:tblGrid>
              <a:tr h="3253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TIPOS DE </a:t>
                      </a:r>
                      <a:r>
                        <a:rPr lang="pt-PT" sz="2400" dirty="0" smtClean="0">
                          <a:effectLst/>
                        </a:rPr>
                        <a:t>MARCAS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400" dirty="0" smtClean="0">
                          <a:effectLst/>
                        </a:rPr>
                        <a:t>EXEMPLO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25345">
                <a:tc>
                  <a:txBody>
                    <a:bodyPr/>
                    <a:lstStyle/>
                    <a:p>
                      <a:pPr marL="0" lvl="0" indent="0" algn="just">
                        <a:buFont typeface="Courier New" pitchFamily="49" charset="0"/>
                        <a:buNone/>
                      </a:pPr>
                      <a:r>
                        <a:rPr lang="pt-PT" b="1" dirty="0" smtClean="0"/>
                        <a:t>Marcas nominativas:</a:t>
                      </a:r>
                      <a:r>
                        <a:rPr lang="pt-PT" dirty="0" smtClean="0"/>
                        <a:t> Compostas apenas por elementos verbais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     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96466">
                <a:tc>
                  <a:txBody>
                    <a:bodyPr/>
                    <a:lstStyle/>
                    <a:p>
                      <a:pPr marL="0" lvl="0" indent="0" algn="just">
                        <a:buFont typeface="Courier New" pitchFamily="49" charset="0"/>
                        <a:buNone/>
                      </a:pPr>
                      <a:r>
                        <a:rPr lang="pt-PT" b="1" dirty="0" smtClean="0"/>
                        <a:t>Marcas figurativas:</a:t>
                      </a:r>
                      <a:r>
                        <a:rPr lang="pt-PT" dirty="0" smtClean="0"/>
                        <a:t> Compostas apenas por elementos figurativos, como desenhos, imagens ou figuras</a:t>
                      </a:r>
                      <a:endParaRPr lang="pt-PT" dirty="0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96466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b="1" dirty="0" smtClean="0"/>
                        <a:t>Marcas mistas:</a:t>
                      </a:r>
                      <a:r>
                        <a:rPr lang="pt-PT" dirty="0" smtClean="0"/>
                        <a:t> Compostas por elementos verbais e figurativos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61217">
                <a:tc>
                  <a:txBody>
                    <a:bodyPr/>
                    <a:lstStyle/>
                    <a:p>
                      <a:pPr marL="0" lvl="0" indent="0" algn="just">
                        <a:buFont typeface="Courier New" pitchFamily="49" charset="0"/>
                        <a:buNone/>
                      </a:pPr>
                      <a:r>
                        <a:rPr lang="pt-PT" b="1" dirty="0" smtClean="0"/>
                        <a:t>Marcas sonoras: </a:t>
                      </a:r>
                      <a:r>
                        <a:rPr lang="pt-PT" dirty="0" smtClean="0"/>
                        <a:t>Compostas por sons</a:t>
                      </a:r>
                      <a:endParaRPr lang="pt-PT" dirty="0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 dirty="0" smtClean="0">
                          <a:effectLst/>
                        </a:rPr>
                        <a:t> 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96466">
                <a:tc>
                  <a:txBody>
                    <a:bodyPr/>
                    <a:lstStyle/>
                    <a:p>
                      <a:pPr marL="0" lvl="0" indent="0" algn="just">
                        <a:buFont typeface="Courier New" pitchFamily="49" charset="0"/>
                        <a:buNone/>
                      </a:pPr>
                      <a:r>
                        <a:rPr lang="pt-PT" b="1" dirty="0" smtClean="0"/>
                        <a:t>Marcas tridimensionais:</a:t>
                      </a:r>
                      <a:r>
                        <a:rPr lang="pt-PT" dirty="0" smtClean="0"/>
                        <a:t> compostas pela forma do produto ou da </a:t>
                      </a:r>
                      <a:r>
                        <a:rPr lang="pt-PT" dirty="0" err="1" smtClean="0"/>
                        <a:t>respetiva</a:t>
                      </a:r>
                      <a:r>
                        <a:rPr lang="pt-PT" dirty="0" smtClean="0"/>
                        <a:t> embalagem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9646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lang="pt-PT" b="1" dirty="0" smtClean="0"/>
                        <a:t>Marcas compostas por slogans:</a:t>
                      </a:r>
                      <a:r>
                        <a:rPr lang="pt-PT" dirty="0" smtClean="0"/>
                        <a:t> constituídas por frases publicitárias, independentemente da sua </a:t>
                      </a:r>
                      <a:r>
                        <a:rPr lang="pt-PT" dirty="0" err="1" smtClean="0"/>
                        <a:t>proteção</a:t>
                      </a:r>
                      <a:r>
                        <a:rPr lang="pt-PT" dirty="0" smtClean="0"/>
                        <a:t> por Direito de Autor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6743" y="3370487"/>
            <a:ext cx="735677" cy="35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 descr="http://www.marcasepatentes.pt/files/Marca_Logo2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4884" y="3753036"/>
            <a:ext cx="539524" cy="593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www.marcasepatentes.pt/files/Marca_Logo3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437112"/>
            <a:ext cx="1184132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ww.marcasepatentes.pt/files/Marca_Logo4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324" y="5104502"/>
            <a:ext cx="1019253" cy="302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ângulo 2"/>
          <p:cNvSpPr/>
          <p:nvPr/>
        </p:nvSpPr>
        <p:spPr>
          <a:xfrm>
            <a:off x="6876256" y="6161529"/>
            <a:ext cx="226774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900" dirty="0"/>
              <a:t>VÁ PELOS SEUS DEDOS</a:t>
            </a:r>
          </a:p>
          <a:p>
            <a:r>
              <a:rPr lang="pt-PT" sz="900" dirty="0"/>
              <a:t>QUEM TEM PÁGINAS AMARELAS TEM TUDO</a:t>
            </a:r>
          </a:p>
        </p:txBody>
      </p:sp>
      <p:pic>
        <p:nvPicPr>
          <p:cNvPr id="19" name="Picture 10" descr="http://www.marcasepatentes.pt/files/Marca_Logo5.gif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63" t="44000"/>
          <a:stretch/>
        </p:blipFill>
        <p:spPr bwMode="auto">
          <a:xfrm>
            <a:off x="7920372" y="5445224"/>
            <a:ext cx="306190" cy="61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0" descr="http://www.marcasepatentes.pt/files/Marca_Logo5.gif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630" b="56396"/>
          <a:stretch/>
        </p:blipFill>
        <p:spPr bwMode="auto">
          <a:xfrm>
            <a:off x="7525568" y="5417196"/>
            <a:ext cx="430808" cy="652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0" descr="http://www.marcasepatentes.pt/files/Marca_Logo5.gif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530" b="27919"/>
          <a:stretch/>
        </p:blipFill>
        <p:spPr bwMode="auto">
          <a:xfrm>
            <a:off x="6890941" y="5417196"/>
            <a:ext cx="657566" cy="67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www.marcasepatentes.pt/files/Marca_Logo5.gif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623" r="55945"/>
          <a:stretch/>
        </p:blipFill>
        <p:spPr bwMode="auto">
          <a:xfrm>
            <a:off x="8226562" y="5517232"/>
            <a:ext cx="852451" cy="540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80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 smtClean="0">
                <a:solidFill>
                  <a:srgbClr val="125EB2"/>
                </a:solidFill>
              </a:rPr>
              <a:t>Propriedade Industrial</a:t>
            </a:r>
            <a:endParaRPr lang="pt-PT" b="1" dirty="0">
              <a:solidFill>
                <a:srgbClr val="125EB2"/>
              </a:solidFill>
            </a:endParaRP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5" name="Rectângulo 4"/>
          <p:cNvSpPr/>
          <p:nvPr/>
        </p:nvSpPr>
        <p:spPr>
          <a:xfrm>
            <a:off x="287524" y="2242023"/>
            <a:ext cx="8640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b="1" dirty="0" smtClean="0"/>
              <a:t>Patente/Modelo </a:t>
            </a:r>
            <a:r>
              <a:rPr lang="pt-PT" b="1" dirty="0"/>
              <a:t>de </a:t>
            </a:r>
            <a:r>
              <a:rPr lang="pt-PT" b="1" dirty="0" smtClean="0"/>
              <a:t>Utilidade: </a:t>
            </a:r>
            <a:r>
              <a:rPr lang="pt-PT" dirty="0" smtClean="0"/>
              <a:t>são </a:t>
            </a:r>
            <a:r>
              <a:rPr lang="pt-PT" dirty="0"/>
              <a:t>direitos exclusivos que se obtêm sobre invenções (soluções novas para problemas técnicos específicos</a:t>
            </a:r>
            <a:r>
              <a:rPr lang="pt-PT" dirty="0" smtClean="0"/>
              <a:t>).</a:t>
            </a:r>
          </a:p>
          <a:p>
            <a:pPr algn="ctr"/>
            <a:endParaRPr lang="pt-PT" dirty="0" smtClean="0"/>
          </a:p>
          <a:p>
            <a:pPr algn="just"/>
            <a:endParaRPr lang="pt-PT" dirty="0"/>
          </a:p>
          <a:p>
            <a:pPr algn="just"/>
            <a:endParaRPr lang="pt-PT" dirty="0" smtClean="0"/>
          </a:p>
          <a:p>
            <a:pPr algn="just"/>
            <a:endParaRPr lang="pt-PT" dirty="0"/>
          </a:p>
          <a:p>
            <a:pPr algn="just"/>
            <a:r>
              <a:rPr lang="pt-PT" b="1" dirty="0" smtClean="0"/>
              <a:t>Design (desenho ou modelo)</a:t>
            </a:r>
            <a:r>
              <a:rPr lang="pt-PT" dirty="0" smtClean="0"/>
              <a:t>: </a:t>
            </a:r>
            <a:r>
              <a:rPr lang="pt-PT" dirty="0" err="1" smtClean="0"/>
              <a:t>proteje</a:t>
            </a:r>
            <a:r>
              <a:rPr lang="pt-PT" dirty="0" smtClean="0"/>
              <a:t> as </a:t>
            </a:r>
            <a:r>
              <a:rPr lang="pt-PT" dirty="0"/>
              <a:t>características da aparência da totalidade, ou de parte, de um produto. Essas características podem respeitar a aspectos, como linhas, contornos, cores, forma, textura ou os materiais do próprio produto ou da sua </a:t>
            </a:r>
            <a:r>
              <a:rPr lang="pt-PT" dirty="0" smtClean="0"/>
              <a:t>ornamentação</a:t>
            </a:r>
            <a:endParaRPr lang="pt-PT" dirty="0"/>
          </a:p>
        </p:txBody>
      </p:sp>
      <p:sp>
        <p:nvSpPr>
          <p:cNvPr id="14" name="Rectângulo 13"/>
          <p:cNvSpPr/>
          <p:nvPr/>
        </p:nvSpPr>
        <p:spPr>
          <a:xfrm>
            <a:off x="92478" y="1723509"/>
            <a:ext cx="35189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DEFINIÇÃO DOS TIPOS DE PI:</a:t>
            </a:r>
            <a:endParaRPr lang="pt-PT" b="1" dirty="0">
              <a:solidFill>
                <a:srgbClr val="125EB2"/>
              </a:solidFill>
            </a:endParaRPr>
          </a:p>
        </p:txBody>
      </p:sp>
      <p:pic>
        <p:nvPicPr>
          <p:cNvPr id="5124" name="Picture 4" descr="Video Camera Glossy Icon Clip Art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2046" y="2600908"/>
            <a:ext cx="988426" cy="915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100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 smtClean="0">
                <a:solidFill>
                  <a:srgbClr val="125EB2"/>
                </a:solidFill>
              </a:rPr>
              <a:t>Propriedade Industrial</a:t>
            </a:r>
            <a:endParaRPr lang="pt-PT" b="1" dirty="0">
              <a:solidFill>
                <a:srgbClr val="125EB2"/>
              </a:solidFill>
            </a:endParaRP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7" name="Rectângulo 6"/>
          <p:cNvSpPr/>
          <p:nvPr/>
        </p:nvSpPr>
        <p:spPr>
          <a:xfrm>
            <a:off x="92478" y="1723509"/>
            <a:ext cx="86741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MARCAS E LOGOTIPOS - QUEM PODE REQUERER E DOC. NECESSÁRIOS:</a:t>
            </a:r>
            <a:endParaRPr lang="pt-PT" b="1" dirty="0">
              <a:solidFill>
                <a:srgbClr val="125EB2"/>
              </a:solidFill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215516" y="2164492"/>
            <a:ext cx="77408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/>
              <a:t>	</a:t>
            </a:r>
          </a:p>
          <a:p>
            <a:endParaRPr lang="pt-PT" dirty="0"/>
          </a:p>
          <a:p>
            <a:endParaRPr lang="pt-PT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593224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** Documentos digitalizados, preferencialmente nos formatos JPEG</a:t>
            </a:r>
            <a:r>
              <a:rPr lang="pt-PT" sz="9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representação gráfica do logótipo deverá respeitar o melhor possível as cores originais, (pode solicitar a reivindicação das cores </a:t>
            </a:r>
            <a:r>
              <a:rPr kumimoji="0" lang="pt-PT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ex</a:t>
            </a:r>
            <a:r>
              <a:rPr kumimoji="0" lang="pt-P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pt-PT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pantone</a:t>
            </a:r>
            <a:r>
              <a:rPr kumimoji="0" lang="pt-P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180 C).</a:t>
            </a:r>
          </a:p>
        </p:txBody>
      </p:sp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199443"/>
              </p:ext>
            </p:extLst>
          </p:nvPr>
        </p:nvGraphicFramePr>
        <p:xfrm>
          <a:off x="97436" y="2276872"/>
          <a:ext cx="8867051" cy="31367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94558"/>
                <a:gridCol w="5972493"/>
              </a:tblGrid>
              <a:tr h="7341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REQUERENTE</a:t>
                      </a:r>
                      <a:endParaRPr lang="pt-PT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400" dirty="0" smtClean="0">
                          <a:effectLst/>
                        </a:rPr>
                        <a:t>DOCUMENTOS NECESSÁRIOS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8008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400" i="0" dirty="0" smtClean="0"/>
                        <a:t>Individual </a:t>
                      </a:r>
                      <a:endParaRPr lang="pt-PT" sz="4400" i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pt-PT" sz="2400" dirty="0" smtClean="0"/>
                        <a:t>- BI + NIF </a:t>
                      </a:r>
                    </a:p>
                    <a:p>
                      <a:r>
                        <a:rPr lang="pt-PT" sz="2400" dirty="0" smtClean="0"/>
                        <a:t>- Representação gráfica ** (formato </a:t>
                      </a:r>
                      <a:r>
                        <a:rPr lang="pt-PT" sz="2400" dirty="0" err="1" smtClean="0"/>
                        <a:t>jpeg</a:t>
                      </a:r>
                      <a:r>
                        <a:rPr lang="pt-PT" sz="2400" dirty="0" smtClean="0"/>
                        <a:t>.)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6017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400" i="0" dirty="0" smtClean="0"/>
                        <a:t>Empresa </a:t>
                      </a:r>
                      <a:endParaRPr lang="pt-PT" sz="4400" i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pt-PT" sz="2400" dirty="0" smtClean="0"/>
                        <a:t>- BI + NIF do representante da empresa</a:t>
                      </a:r>
                    </a:p>
                    <a:p>
                      <a:r>
                        <a:rPr lang="pt-PT" sz="2400" dirty="0" smtClean="0"/>
                        <a:t>- Certidão Registo Comercial ou Código da Certidão Permanente </a:t>
                      </a:r>
                    </a:p>
                    <a:p>
                      <a:r>
                        <a:rPr lang="pt-PT" sz="2400" dirty="0" smtClean="0"/>
                        <a:t>- Representação gráfica ** (formato </a:t>
                      </a:r>
                      <a:r>
                        <a:rPr lang="pt-PT" sz="2400" dirty="0" err="1" smtClean="0"/>
                        <a:t>Jpeg</a:t>
                      </a:r>
                      <a:r>
                        <a:rPr lang="pt-PT" sz="2400" dirty="0" smtClean="0"/>
                        <a:t>)</a:t>
                      </a: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4976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33796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3801" name="AutoShape 14"/>
          <p:cNvSpPr>
            <a:spLocks noChangeArrowheads="1"/>
          </p:cNvSpPr>
          <p:nvPr/>
        </p:nvSpPr>
        <p:spPr bwMode="auto">
          <a:xfrm rot="5400000">
            <a:off x="1762497" y="3230066"/>
            <a:ext cx="488157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3366FF"/>
          </a:solidFill>
          <a:ln w="9525">
            <a:solidFill>
              <a:srgbClr val="125EB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PT">
              <a:solidFill>
                <a:srgbClr val="3366FF"/>
              </a:solidFill>
            </a:endParaRPr>
          </a:p>
        </p:txBody>
      </p:sp>
      <p:sp>
        <p:nvSpPr>
          <p:cNvPr id="3" name="Marcador de Posição de Conteúdo 2"/>
          <p:cNvSpPr>
            <a:spLocks/>
          </p:cNvSpPr>
          <p:nvPr/>
        </p:nvSpPr>
        <p:spPr bwMode="auto">
          <a:xfrm>
            <a:off x="601664" y="2600907"/>
            <a:ext cx="2819400" cy="468053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indent="-342900" algn="ctr">
              <a:spcBef>
                <a:spcPts val="0"/>
              </a:spcBef>
              <a:buFont typeface="Arial" charset="0"/>
              <a:buNone/>
            </a:pPr>
            <a:r>
              <a:rPr lang="pt-PT" sz="2400" dirty="0">
                <a:solidFill>
                  <a:srgbClr val="3366FF"/>
                </a:solidFill>
                <a:latin typeface="Calibri" pitchFamily="34" charset="0"/>
                <a:hlinkClick r:id="rId3"/>
              </a:rPr>
              <a:t>P</a:t>
            </a:r>
            <a:r>
              <a:rPr lang="pt-PT" sz="2400" dirty="0" smtClean="0">
                <a:solidFill>
                  <a:srgbClr val="3366FF"/>
                </a:solidFill>
                <a:latin typeface="Calibri" pitchFamily="34" charset="0"/>
                <a:hlinkClick r:id="rId3"/>
              </a:rPr>
              <a:t>edido do registo</a:t>
            </a:r>
            <a:endParaRPr lang="pt-PT" sz="2000" dirty="0">
              <a:latin typeface="Calibri" pitchFamily="34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92478" y="1723509"/>
            <a:ext cx="5673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125EB2"/>
                </a:solidFill>
              </a:rPr>
              <a:t>MARCAS E LOGOTIPOS </a:t>
            </a:r>
            <a:r>
              <a:rPr lang="pt-PT" b="1" dirty="0" smtClean="0">
                <a:solidFill>
                  <a:srgbClr val="125EB2"/>
                </a:solidFill>
              </a:rPr>
              <a:t>- FASES DO PROCESSO:</a:t>
            </a:r>
            <a:endParaRPr lang="pt-PT" b="1" dirty="0">
              <a:solidFill>
                <a:srgbClr val="125EB2"/>
              </a:solidFill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59532" y="3857576"/>
            <a:ext cx="3314700" cy="759556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>
            <a:defPPr>
              <a:defRPr lang="pt-PT"/>
            </a:defPPr>
            <a:lvl1pPr marL="342900" indent="-342900">
              <a:spcBef>
                <a:spcPct val="20000"/>
              </a:spcBef>
              <a:buFont typeface="Arial" charset="0"/>
              <a:buNone/>
              <a:defRPr sz="2400">
                <a:solidFill>
                  <a:srgbClr val="3366FF"/>
                </a:solidFill>
                <a:latin typeface="Calibri" pitchFamily="34" charset="0"/>
              </a:defRPr>
            </a:lvl1pPr>
          </a:lstStyle>
          <a:p>
            <a:pPr marL="0">
              <a:spcBef>
                <a:spcPts val="0"/>
              </a:spcBef>
            </a:pPr>
            <a:r>
              <a:rPr lang="pt-PT" dirty="0"/>
              <a:t>Publicação no Boletim </a:t>
            </a:r>
            <a:r>
              <a:rPr lang="pt-PT" dirty="0" smtClean="0"/>
              <a:t>da Propriedade </a:t>
            </a:r>
            <a:r>
              <a:rPr lang="pt-PT" dirty="0"/>
              <a:t>Industrial </a:t>
            </a:r>
          </a:p>
          <a:p>
            <a:endParaRPr lang="pt-PT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59532" y="5417248"/>
            <a:ext cx="8194104" cy="460024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>
            <a:defPPr>
              <a:defRPr lang="pt-PT"/>
            </a:defPPr>
            <a:lvl1pPr marL="342900" indent="-342900">
              <a:spcBef>
                <a:spcPct val="20000"/>
              </a:spcBef>
              <a:buFont typeface="Arial" charset="0"/>
              <a:buNone/>
              <a:defRPr sz="2400">
                <a:solidFill>
                  <a:srgbClr val="3366FF"/>
                </a:solidFill>
                <a:latin typeface="Calibri" pitchFamily="34" charset="0"/>
              </a:defRPr>
            </a:lvl1pPr>
          </a:lstStyle>
          <a:p>
            <a:pPr marL="0" algn="ctr">
              <a:spcBef>
                <a:spcPts val="0"/>
              </a:spcBef>
            </a:pPr>
            <a:r>
              <a:rPr lang="pt-PT" dirty="0"/>
              <a:t>Prazo de 2 meses para apresentação de reclamações 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910844" y="3857576"/>
            <a:ext cx="3657600" cy="75955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>
            <a:defPPr>
              <a:defRPr lang="pt-PT"/>
            </a:defPPr>
            <a:lvl1pPr marL="342900" indent="-342900">
              <a:spcBef>
                <a:spcPct val="20000"/>
              </a:spcBef>
              <a:buFont typeface="Arial" charset="0"/>
              <a:buNone/>
              <a:defRPr sz="2400">
                <a:solidFill>
                  <a:srgbClr val="3366FF"/>
                </a:solidFill>
                <a:latin typeface="Calibri" pitchFamily="34" charset="0"/>
              </a:defRPr>
            </a:lvl1pPr>
          </a:lstStyle>
          <a:p>
            <a:pPr marL="0" algn="ctr">
              <a:spcBef>
                <a:spcPts val="0"/>
              </a:spcBef>
            </a:pPr>
            <a:r>
              <a:rPr lang="pt-PT" dirty="0" smtClean="0"/>
              <a:t>Estudo do logótipo pelo INPI </a:t>
            </a:r>
            <a:endParaRPr lang="pt-PT" dirty="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896036" y="2606049"/>
            <a:ext cx="3657600" cy="478809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>
            <a:defPPr>
              <a:defRPr lang="pt-PT"/>
            </a:defPPr>
            <a:lvl1pPr marL="342900" indent="-342900">
              <a:spcBef>
                <a:spcPct val="20000"/>
              </a:spcBef>
              <a:buFont typeface="Arial" charset="0"/>
              <a:buNone/>
              <a:defRPr sz="2400">
                <a:solidFill>
                  <a:srgbClr val="3366FF"/>
                </a:solidFill>
                <a:latin typeface="Calibri" pitchFamily="34" charset="0"/>
              </a:defRPr>
            </a:lvl1pPr>
          </a:lstStyle>
          <a:p>
            <a:pPr marL="0" algn="ctr">
              <a:spcBef>
                <a:spcPts val="0"/>
              </a:spcBef>
            </a:pPr>
            <a:r>
              <a:rPr lang="pt-PT" dirty="0"/>
              <a:t>Concessão do </a:t>
            </a:r>
            <a:r>
              <a:rPr lang="pt-PT" dirty="0" smtClean="0"/>
              <a:t>registo</a:t>
            </a:r>
            <a:endParaRPr lang="pt-PT" dirty="0"/>
          </a:p>
        </p:txBody>
      </p:sp>
      <p:sp>
        <p:nvSpPr>
          <p:cNvPr id="20" name="AutoShape 14"/>
          <p:cNvSpPr>
            <a:spLocks noChangeArrowheads="1"/>
          </p:cNvSpPr>
          <p:nvPr/>
        </p:nvSpPr>
        <p:spPr bwMode="auto">
          <a:xfrm rot="16200000">
            <a:off x="6480757" y="3214168"/>
            <a:ext cx="488157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3366FF"/>
          </a:solidFill>
          <a:ln w="9525">
            <a:solidFill>
              <a:srgbClr val="125EB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PT">
              <a:solidFill>
                <a:srgbClr val="3366FF"/>
              </a:solidFill>
            </a:endParaRPr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 rot="5400000">
            <a:off x="1762497" y="4778238"/>
            <a:ext cx="488157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3366FF"/>
          </a:solidFill>
          <a:ln w="9525">
            <a:solidFill>
              <a:srgbClr val="125EB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PT">
              <a:solidFill>
                <a:srgbClr val="3366FF"/>
              </a:solidFill>
            </a:endParaRPr>
          </a:p>
        </p:txBody>
      </p:sp>
      <p:sp>
        <p:nvSpPr>
          <p:cNvPr id="17" name="AutoShape 14"/>
          <p:cNvSpPr>
            <a:spLocks noChangeArrowheads="1"/>
          </p:cNvSpPr>
          <p:nvPr/>
        </p:nvSpPr>
        <p:spPr bwMode="auto">
          <a:xfrm rot="16200000">
            <a:off x="6480757" y="4762340"/>
            <a:ext cx="488157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3366FF"/>
          </a:solidFill>
          <a:ln w="9525">
            <a:solidFill>
              <a:srgbClr val="125EB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PT">
              <a:solidFill>
                <a:srgbClr val="3366FF"/>
              </a:solidFill>
            </a:endParaRPr>
          </a:p>
        </p:txBody>
      </p:sp>
      <p:sp>
        <p:nvSpPr>
          <p:cNvPr id="18" name="Título 1"/>
          <p:cNvSpPr txBox="1">
            <a:spLocks/>
          </p:cNvSpPr>
          <p:nvPr/>
        </p:nvSpPr>
        <p:spPr bwMode="auto">
          <a:xfrm>
            <a:off x="3492500" y="274638"/>
            <a:ext cx="5194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PT" b="1" smtClean="0">
                <a:solidFill>
                  <a:srgbClr val="125EB2"/>
                </a:solidFill>
              </a:rPr>
              <a:t>Propriedade Industrial</a:t>
            </a:r>
            <a:endParaRPr lang="pt-PT" b="1" dirty="0">
              <a:solidFill>
                <a:srgbClr val="125EB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1" grpId="0" animBg="1"/>
      <p:bldP spid="3" grpId="0" animBg="1"/>
      <p:bldP spid="13" grpId="0"/>
      <p:bldP spid="5" grpId="0" animBg="1"/>
      <p:bldP spid="7" grpId="0" animBg="1"/>
      <p:bldP spid="8" grpId="0" animBg="1"/>
      <p:bldP spid="9" grpId="0" animBg="1"/>
      <p:bldP spid="20" grpId="0" animBg="1"/>
      <p:bldP spid="16" grpId="0" animBg="1"/>
      <p:bldP spid="1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 smtClean="0">
                <a:solidFill>
                  <a:srgbClr val="125EB2"/>
                </a:solidFill>
              </a:rPr>
              <a:t>Propriedade Industrial</a:t>
            </a:r>
            <a:endParaRPr lang="pt-PT" b="1" dirty="0">
              <a:solidFill>
                <a:srgbClr val="125EB2"/>
              </a:solidFill>
            </a:endParaRP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5" name="Rectângulo 4"/>
          <p:cNvSpPr/>
          <p:nvPr/>
        </p:nvSpPr>
        <p:spPr>
          <a:xfrm>
            <a:off x="287524" y="2165955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err="1" smtClean="0"/>
              <a:t>Custo</a:t>
            </a:r>
            <a:r>
              <a:rPr lang="en-GB" sz="2400" dirty="0" smtClean="0"/>
              <a:t>: </a:t>
            </a:r>
            <a:r>
              <a:rPr lang="en-GB" sz="2400" dirty="0"/>
              <a:t>101,40 </a:t>
            </a:r>
            <a:r>
              <a:rPr lang="en-GB" sz="2400" dirty="0" smtClean="0"/>
              <a:t>€</a:t>
            </a:r>
            <a:r>
              <a:rPr lang="en-GB" sz="2400" dirty="0"/>
              <a:t> </a:t>
            </a:r>
            <a:r>
              <a:rPr lang="en-GB" sz="2400" dirty="0" err="1" smtClean="0"/>
              <a:t>para</a:t>
            </a:r>
            <a:r>
              <a:rPr lang="en-GB" sz="2400" dirty="0" smtClean="0"/>
              <a:t> </a:t>
            </a:r>
            <a:r>
              <a:rPr lang="pt-PT" sz="2400" dirty="0"/>
              <a:t>uma classe de </a:t>
            </a:r>
            <a:r>
              <a:rPr lang="pt-PT" sz="2400" dirty="0" smtClean="0"/>
              <a:t>produtos </a:t>
            </a:r>
          </a:p>
          <a:p>
            <a:r>
              <a:rPr lang="pt-PT" sz="2400" dirty="0"/>
              <a:t> </a:t>
            </a:r>
            <a:r>
              <a:rPr lang="pt-PT" sz="2400" dirty="0" smtClean="0"/>
              <a:t>                         (</a:t>
            </a:r>
            <a:r>
              <a:rPr lang="pt-PT" sz="2400" dirty="0" smtClean="0">
                <a:hlinkClick r:id="rId3" action="ppaction://hlinkfile"/>
              </a:rPr>
              <a:t>Classificação de Nice</a:t>
            </a:r>
            <a:r>
              <a:rPr lang="pt-PT" sz="2400" dirty="0" smtClean="0"/>
              <a:t>)</a:t>
            </a:r>
          </a:p>
          <a:p>
            <a:endParaRPr lang="pt-PT" sz="2400" dirty="0" smtClean="0"/>
          </a:p>
          <a:p>
            <a:r>
              <a:rPr lang="pt-PT" sz="2400" dirty="0" smtClean="0"/>
              <a:t>Por </a:t>
            </a:r>
            <a:r>
              <a:rPr lang="pt-PT" sz="2400" dirty="0"/>
              <a:t>cada classe adicional acresce o valor de €30,42.</a:t>
            </a:r>
          </a:p>
        </p:txBody>
      </p:sp>
      <p:sp>
        <p:nvSpPr>
          <p:cNvPr id="14" name="Rectângulo 13"/>
          <p:cNvSpPr/>
          <p:nvPr/>
        </p:nvSpPr>
        <p:spPr>
          <a:xfrm>
            <a:off x="92478" y="1723509"/>
            <a:ext cx="59384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125EB2"/>
                </a:solidFill>
              </a:rPr>
              <a:t>MARCAS E </a:t>
            </a:r>
            <a:r>
              <a:rPr lang="pt-PT" b="1" dirty="0" smtClean="0">
                <a:solidFill>
                  <a:srgbClr val="125EB2"/>
                </a:solidFill>
              </a:rPr>
              <a:t>LOGOTIPOS - CUSTOS DO PROCESSO:</a:t>
            </a:r>
            <a:endParaRPr lang="pt-PT" b="1" dirty="0">
              <a:solidFill>
                <a:srgbClr val="125E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739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Tiago\Desktop\ESTER TRABALHO\01.08. DIVULGAÇÃO E IMPRENSA\IMAGENS DE APOIO\logocf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833688" y="0"/>
            <a:ext cx="3178175" cy="3786188"/>
          </a:xfrm>
        </p:spPr>
      </p:pic>
      <p:pic>
        <p:nvPicPr>
          <p:cNvPr id="36866" name="Picture 3" descr="C:\Documents and Settings\Tiago\Desktop\ESTER TRABALHO\01.08. DIVULGAÇÃO E IMPRENSA\IMAGENS DE APOIO\Logo_Vice-Presidênc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5300663"/>
            <a:ext cx="2128838" cy="127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7" name="Picture 4" descr="C:\Documents and Settings\Tiago\Desktop\ESTER TRABALHO\01.08. DIVULGAÇÃO E IMPRENSA\IMAGENS DE APOIO\novo logo ide 001.t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96113" y="5346700"/>
            <a:ext cx="1790700" cy="115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857250" y="3929063"/>
            <a:ext cx="7500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sz="2800" b="1" dirty="0">
                <a:latin typeface="Calibri" pitchFamily="34" charset="0"/>
              </a:rPr>
              <a:t>«Modernizar, Desburocratizar, Simplificar»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ChangeArrowheads="1"/>
          </p:cNvSpPr>
          <p:nvPr/>
        </p:nvSpPr>
        <p:spPr bwMode="auto">
          <a:xfrm>
            <a:off x="539750" y="874713"/>
            <a:ext cx="7777163" cy="548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None/>
            </a:pPr>
            <a:endParaRPr lang="pt-PT" sz="2000" b="1" dirty="0">
              <a:solidFill>
                <a:srgbClr val="000066"/>
              </a:solidFill>
              <a:cs typeface="Tahoma" pitchFamily="34" charset="0"/>
            </a:endParaRPr>
          </a:p>
          <a:p>
            <a:pPr algn="ctr">
              <a:lnSpc>
                <a:spcPct val="120000"/>
              </a:lnSpc>
              <a:buFont typeface="Wingdings" pitchFamily="2" charset="2"/>
              <a:buNone/>
            </a:pPr>
            <a:r>
              <a:rPr lang="pt-PT" sz="2000" b="1" dirty="0">
                <a:solidFill>
                  <a:srgbClr val="000066"/>
                </a:solidFill>
                <a:cs typeface="Tahoma" pitchFamily="34" charset="0"/>
              </a:rPr>
              <a:t>OBRIGADO PELA VOSSA PRESENÇA</a:t>
            </a:r>
          </a:p>
          <a:p>
            <a:pPr algn="ctr">
              <a:lnSpc>
                <a:spcPct val="120000"/>
              </a:lnSpc>
              <a:buFont typeface="Wingdings" pitchFamily="2" charset="2"/>
              <a:buNone/>
            </a:pPr>
            <a:endParaRPr lang="pt-PT" sz="2000" b="1" dirty="0">
              <a:solidFill>
                <a:srgbClr val="000066"/>
              </a:solidFill>
              <a:cs typeface="Tahoma" pitchFamily="34" charset="0"/>
            </a:endParaRPr>
          </a:p>
          <a:p>
            <a:pPr algn="ctr">
              <a:lnSpc>
                <a:spcPct val="120000"/>
              </a:lnSpc>
              <a:buFont typeface="Wingdings" pitchFamily="2" charset="2"/>
              <a:buNone/>
            </a:pPr>
            <a:r>
              <a:rPr lang="pt-PT" b="1" dirty="0" smtClean="0">
                <a:solidFill>
                  <a:srgbClr val="000066"/>
                </a:solidFill>
                <a:cs typeface="Tahoma" pitchFamily="34" charset="0"/>
              </a:rPr>
              <a:t>Carla Galhanas</a:t>
            </a:r>
            <a:endParaRPr lang="pt-PT" b="1" dirty="0">
              <a:solidFill>
                <a:srgbClr val="000066"/>
              </a:solidFill>
              <a:cs typeface="Tahoma" pitchFamily="34" charset="0"/>
            </a:endParaRPr>
          </a:p>
          <a:p>
            <a:pPr algn="ctr">
              <a:lnSpc>
                <a:spcPct val="120000"/>
              </a:lnSpc>
              <a:buFont typeface="Wingdings" pitchFamily="2" charset="2"/>
              <a:buNone/>
            </a:pPr>
            <a:r>
              <a:rPr lang="pt-PT" b="1" dirty="0" smtClean="0">
                <a:solidFill>
                  <a:srgbClr val="000066"/>
                </a:solidFill>
                <a:cs typeface="Tahoma" pitchFamily="34" charset="0"/>
              </a:rPr>
              <a:t>Centro </a:t>
            </a:r>
            <a:r>
              <a:rPr lang="pt-PT" b="1" dirty="0">
                <a:solidFill>
                  <a:srgbClr val="000066"/>
                </a:solidFill>
                <a:cs typeface="Tahoma" pitchFamily="34" charset="0"/>
              </a:rPr>
              <a:t>de Formalidades das Empresas do Funchal</a:t>
            </a:r>
          </a:p>
          <a:p>
            <a:pPr algn="ctr">
              <a:lnSpc>
                <a:spcPct val="120000"/>
              </a:lnSpc>
              <a:buFont typeface="Wingdings" pitchFamily="2" charset="2"/>
              <a:buNone/>
            </a:pPr>
            <a:endParaRPr lang="pt-PT" b="1" dirty="0">
              <a:solidFill>
                <a:srgbClr val="000066"/>
              </a:solidFill>
              <a:cs typeface="Tahoma" pitchFamily="34" charset="0"/>
            </a:endParaRPr>
          </a:p>
          <a:p>
            <a:pPr algn="ctr">
              <a:lnSpc>
                <a:spcPct val="120000"/>
              </a:lnSpc>
              <a:buFont typeface="Wingdings" pitchFamily="2" charset="2"/>
              <a:buNone/>
            </a:pPr>
            <a:r>
              <a:rPr lang="pt-PT" b="1" dirty="0">
                <a:solidFill>
                  <a:srgbClr val="000066"/>
                </a:solidFill>
                <a:cs typeface="Tahoma" pitchFamily="34" charset="0"/>
              </a:rPr>
              <a:t>Avenida Arriaga, Edifício Arriaga, nº 42 - A</a:t>
            </a:r>
          </a:p>
          <a:p>
            <a:pPr algn="ctr">
              <a:lnSpc>
                <a:spcPct val="120000"/>
              </a:lnSpc>
              <a:buFont typeface="Wingdings" pitchFamily="2" charset="2"/>
              <a:buNone/>
            </a:pPr>
            <a:r>
              <a:rPr lang="pt-PT" b="1" dirty="0">
                <a:solidFill>
                  <a:srgbClr val="000066"/>
                </a:solidFill>
                <a:cs typeface="Tahoma" pitchFamily="34" charset="0"/>
              </a:rPr>
              <a:t>9000-064 Funchal</a:t>
            </a:r>
          </a:p>
          <a:p>
            <a:pPr algn="just">
              <a:lnSpc>
                <a:spcPct val="120000"/>
              </a:lnSpc>
              <a:buFont typeface="Wingdings" pitchFamily="2" charset="2"/>
              <a:buNone/>
            </a:pPr>
            <a:endParaRPr lang="pt-PT" b="1" dirty="0">
              <a:solidFill>
                <a:srgbClr val="000066"/>
              </a:solidFill>
              <a:cs typeface="Tahoma" pitchFamily="34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None/>
            </a:pPr>
            <a:endParaRPr lang="pt-PT" b="1" dirty="0">
              <a:solidFill>
                <a:srgbClr val="000066"/>
              </a:solidFill>
              <a:cs typeface="Tahoma" pitchFamily="34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None/>
            </a:pPr>
            <a:endParaRPr lang="pt-PT" b="1" dirty="0">
              <a:solidFill>
                <a:srgbClr val="000066"/>
              </a:solidFill>
              <a:cs typeface="Tahoma" pitchFamily="34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None/>
            </a:pPr>
            <a:endParaRPr lang="pt-PT" b="1" dirty="0">
              <a:solidFill>
                <a:srgbClr val="000066"/>
              </a:solidFill>
              <a:cs typeface="Tahoma" pitchFamily="34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None/>
            </a:pPr>
            <a:r>
              <a:rPr lang="pt-PT" b="1" dirty="0">
                <a:solidFill>
                  <a:srgbClr val="000066"/>
                </a:solidFill>
                <a:cs typeface="Tahoma" pitchFamily="34" charset="0"/>
              </a:rPr>
              <a:t>Telefone: +351291000700</a:t>
            </a:r>
          </a:p>
          <a:p>
            <a:pPr algn="just">
              <a:lnSpc>
                <a:spcPct val="120000"/>
              </a:lnSpc>
              <a:buFont typeface="Wingdings" pitchFamily="2" charset="2"/>
              <a:buNone/>
            </a:pPr>
            <a:r>
              <a:rPr lang="pt-PT" b="1" dirty="0">
                <a:solidFill>
                  <a:srgbClr val="000066"/>
                </a:solidFill>
                <a:cs typeface="Tahoma" pitchFamily="34" charset="0"/>
              </a:rPr>
              <a:t>Fax: +351291000747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pt-PT" b="1" dirty="0">
                <a:solidFill>
                  <a:srgbClr val="000066"/>
                </a:solidFill>
                <a:cs typeface="Tahoma" pitchFamily="34" charset="0"/>
              </a:rPr>
              <a:t>Email: cfefunchal@cfe.gov-madeira.pt </a:t>
            </a:r>
            <a:br>
              <a:rPr lang="pt-PT" b="1" dirty="0">
                <a:solidFill>
                  <a:srgbClr val="000066"/>
                </a:solidFill>
                <a:cs typeface="Tahoma" pitchFamily="34" charset="0"/>
              </a:rPr>
            </a:br>
            <a:endParaRPr lang="pt-PT" b="1" dirty="0">
              <a:solidFill>
                <a:srgbClr val="000066"/>
              </a:solidFill>
              <a:cs typeface="Tahoma" pitchFamily="34" charset="0"/>
            </a:endParaRPr>
          </a:p>
        </p:txBody>
      </p:sp>
      <p:pic>
        <p:nvPicPr>
          <p:cNvPr id="307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3860800"/>
            <a:ext cx="2092325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ítulo 1"/>
          <p:cNvSpPr>
            <a:spLocks/>
          </p:cNvSpPr>
          <p:nvPr/>
        </p:nvSpPr>
        <p:spPr bwMode="auto">
          <a:xfrm>
            <a:off x="3492500" y="274638"/>
            <a:ext cx="5194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PT" sz="4800" b="1" dirty="0" smtClean="0">
                <a:solidFill>
                  <a:srgbClr val="0070C0"/>
                </a:solidFill>
                <a:latin typeface="Calibri" pitchFamily="34" charset="0"/>
              </a:rPr>
              <a:t>Enquadramento Geral – CFE Funchal</a:t>
            </a:r>
            <a:endParaRPr lang="pt-PT" sz="48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8436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18437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Line 11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" name="Rectângulo 2"/>
          <p:cNvSpPr/>
          <p:nvPr/>
        </p:nvSpPr>
        <p:spPr>
          <a:xfrm>
            <a:off x="719572" y="1917987"/>
            <a:ext cx="78488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PT" sz="2000" dirty="0"/>
              <a:t>O CFE do Funchal está integrado numa rede nacional;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sz="20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2000" dirty="0" smtClean="0"/>
              <a:t>Inaugurado a </a:t>
            </a:r>
            <a:r>
              <a:rPr lang="pt-PT" sz="2000" dirty="0"/>
              <a:t>16 de Abril de </a:t>
            </a:r>
            <a:r>
              <a:rPr lang="pt-PT" sz="2000" dirty="0" smtClean="0"/>
              <a:t>2004;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sz="20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2000" dirty="0" smtClean="0"/>
              <a:t>Tem </a:t>
            </a:r>
            <a:r>
              <a:rPr lang="pt-PT" sz="2000" dirty="0"/>
              <a:t>a particularidade de estar localizado dentro da Loja do </a:t>
            </a:r>
            <a:r>
              <a:rPr lang="pt-PT" sz="2000" dirty="0" smtClean="0"/>
              <a:t>Cidadão;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sz="20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2000" dirty="0"/>
              <a:t>É</a:t>
            </a:r>
            <a:r>
              <a:rPr lang="pt-PT" sz="2000" dirty="0" smtClean="0"/>
              <a:t> </a:t>
            </a:r>
            <a:r>
              <a:rPr lang="pt-PT" sz="2000" dirty="0"/>
              <a:t>tutelado pela Vice-Presidência do Governo Regional através do Instituto de Desenvolvimento Empresarial da Região Autónoma da Madeira</a:t>
            </a:r>
            <a:r>
              <a:rPr lang="pt-PT" sz="2000" dirty="0" smtClean="0"/>
              <a:t>.</a:t>
            </a:r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1216994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ítulo 1"/>
          <p:cNvSpPr>
            <a:spLocks noGrp="1"/>
          </p:cNvSpPr>
          <p:nvPr>
            <p:ph type="title" idx="4294967295"/>
          </p:nvPr>
        </p:nvSpPr>
        <p:spPr>
          <a:xfrm>
            <a:off x="1116013" y="765175"/>
            <a:ext cx="2305050" cy="1143000"/>
          </a:xfrm>
        </p:spPr>
        <p:txBody>
          <a:bodyPr/>
          <a:lstStyle/>
          <a:p>
            <a:pPr algn="l" eaLnBrk="1" hangingPunct="1"/>
            <a:r>
              <a:rPr lang="pt-PT" sz="4000" b="1" smtClean="0">
                <a:solidFill>
                  <a:srgbClr val="0066FF"/>
                </a:solidFill>
              </a:rPr>
              <a:t>Funchal</a:t>
            </a:r>
          </a:p>
        </p:txBody>
      </p:sp>
      <p:pic>
        <p:nvPicPr>
          <p:cNvPr id="19458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Line 9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468313" y="2924175"/>
            <a:ext cx="8135937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611188" y="2781300"/>
            <a:ext cx="0" cy="36036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3767138" y="2781300"/>
            <a:ext cx="0" cy="36036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6877050" y="2781300"/>
            <a:ext cx="0" cy="36036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395288" y="3213100"/>
            <a:ext cx="1512887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pt-PT" sz="2000">
                <a:solidFill>
                  <a:srgbClr val="3366FF"/>
                </a:solidFill>
              </a:rPr>
              <a:t>2004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pt-PT"/>
              <a:t>Inauguração</a:t>
            </a:r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3419475" y="3216275"/>
            <a:ext cx="17875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000">
                <a:solidFill>
                  <a:srgbClr val="3366FF"/>
                </a:solidFill>
              </a:rPr>
              <a:t>2005 </a:t>
            </a:r>
            <a:r>
              <a:rPr lang="pt-PT"/>
              <a:t>Processos de Dissolução e Liquidação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6588125" y="3213100"/>
            <a:ext cx="2447925" cy="204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000">
                <a:solidFill>
                  <a:srgbClr val="3366FF"/>
                </a:solidFill>
              </a:rPr>
              <a:t>2006</a:t>
            </a:r>
          </a:p>
          <a:p>
            <a:r>
              <a:rPr lang="pt-PT"/>
              <a:t>EnH</a:t>
            </a:r>
          </a:p>
          <a:p>
            <a:r>
              <a:rPr lang="pt-PT"/>
              <a:t>MnH (Marca na Hora) com Constituição de Empresa</a:t>
            </a:r>
          </a:p>
          <a:p>
            <a:r>
              <a:rPr lang="pt-PT"/>
              <a:t>DL n.º 76/A 2006, de 29 de Maio</a:t>
            </a:r>
          </a:p>
        </p:txBody>
      </p:sp>
      <p:sp>
        <p:nvSpPr>
          <p:cNvPr id="19467" name="Título 1"/>
          <p:cNvSpPr>
            <a:spLocks/>
          </p:cNvSpPr>
          <p:nvPr/>
        </p:nvSpPr>
        <p:spPr bwMode="auto">
          <a:xfrm>
            <a:off x="3492500" y="274638"/>
            <a:ext cx="5194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PT" sz="4800" b="1">
                <a:solidFill>
                  <a:srgbClr val="125EB2"/>
                </a:solidFill>
                <a:latin typeface="Calibri" pitchFamily="34" charset="0"/>
              </a:rPr>
              <a:t>Percurso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0" grpId="0" animBg="1"/>
      <p:bldP spid="28682" grpId="0" animBg="1"/>
      <p:bldP spid="28683" grpId="0" animBg="1"/>
      <p:bldP spid="28684" grpId="0" animBg="1"/>
      <p:bldP spid="28685" grpId="0"/>
      <p:bldP spid="28686" grpId="0"/>
      <p:bldP spid="2868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ítulo 1"/>
          <p:cNvSpPr>
            <a:spLocks noGrp="1"/>
          </p:cNvSpPr>
          <p:nvPr>
            <p:ph type="title" idx="4294967295"/>
          </p:nvPr>
        </p:nvSpPr>
        <p:spPr>
          <a:xfrm>
            <a:off x="1116013" y="765175"/>
            <a:ext cx="2305050" cy="1143000"/>
          </a:xfrm>
        </p:spPr>
        <p:txBody>
          <a:bodyPr/>
          <a:lstStyle/>
          <a:p>
            <a:pPr algn="l" eaLnBrk="1" hangingPunct="1"/>
            <a:r>
              <a:rPr lang="pt-PT" sz="4000" b="1" smtClean="0">
                <a:solidFill>
                  <a:srgbClr val="0066FF"/>
                </a:solidFill>
              </a:rPr>
              <a:t>Funchal</a:t>
            </a:r>
          </a:p>
        </p:txBody>
      </p:sp>
      <p:pic>
        <p:nvPicPr>
          <p:cNvPr id="20482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Line 9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468313" y="2924175"/>
            <a:ext cx="8135937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611188" y="2781300"/>
            <a:ext cx="0" cy="36036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3767138" y="2781300"/>
            <a:ext cx="0" cy="36036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6877050" y="2781300"/>
            <a:ext cx="0" cy="36036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395288" y="3213100"/>
            <a:ext cx="2520950" cy="231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000">
                <a:solidFill>
                  <a:srgbClr val="3366FF"/>
                </a:solidFill>
              </a:rPr>
              <a:t>2007</a:t>
            </a:r>
          </a:p>
          <a:p>
            <a:r>
              <a:rPr lang="pt-PT"/>
              <a:t>Balcão de atendimento INPI</a:t>
            </a:r>
          </a:p>
          <a:p>
            <a:r>
              <a:rPr lang="pt-PT"/>
              <a:t>MnH (Marca na Hora) independente da Constituição de Empresa</a:t>
            </a:r>
          </a:p>
          <a:p>
            <a:endParaRPr lang="pt-PT"/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3419475" y="3216275"/>
            <a:ext cx="178752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000">
                <a:solidFill>
                  <a:srgbClr val="3366FF"/>
                </a:solidFill>
              </a:rPr>
              <a:t>2008 </a:t>
            </a:r>
          </a:p>
          <a:p>
            <a:r>
              <a:rPr lang="pt-PT"/>
              <a:t>Abertura da Agência da Madeira da Lisgarante</a:t>
            </a:r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6588125" y="3213100"/>
            <a:ext cx="2447925" cy="219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000">
                <a:solidFill>
                  <a:srgbClr val="3366FF"/>
                </a:solidFill>
              </a:rPr>
              <a:t>2010/2011</a:t>
            </a:r>
          </a:p>
          <a:p>
            <a:r>
              <a:rPr lang="pt-PT"/>
              <a:t>reforço da sua presença on-line:</a:t>
            </a:r>
          </a:p>
          <a:p>
            <a:r>
              <a:rPr lang="pt-PT" sz="1600">
                <a:hlinkClick r:id="rId3"/>
              </a:rPr>
              <a:t>www.ideram.pt/cfe</a:t>
            </a:r>
            <a:endParaRPr lang="pt-PT" sz="1600"/>
          </a:p>
          <a:p>
            <a:endParaRPr lang="pt-PT" sz="1600"/>
          </a:p>
          <a:p>
            <a:r>
              <a:rPr lang="pt-PT" sz="1600">
                <a:hlinkClick r:id="rId4"/>
              </a:rPr>
              <a:t>www.facebook.com/cfefunchal</a:t>
            </a:r>
            <a:endParaRPr lang="pt-PT" sz="1600"/>
          </a:p>
          <a:p>
            <a:endParaRPr lang="pt-PT"/>
          </a:p>
        </p:txBody>
      </p:sp>
      <p:sp>
        <p:nvSpPr>
          <p:cNvPr id="20491" name="Título 1"/>
          <p:cNvSpPr>
            <a:spLocks/>
          </p:cNvSpPr>
          <p:nvPr/>
        </p:nvSpPr>
        <p:spPr bwMode="auto">
          <a:xfrm>
            <a:off x="3492500" y="274638"/>
            <a:ext cx="5194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PT" sz="4800" b="1">
                <a:solidFill>
                  <a:srgbClr val="125EB2"/>
                </a:solidFill>
                <a:latin typeface="Calibri" pitchFamily="34" charset="0"/>
              </a:rPr>
              <a:t>Percurso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animBg="1"/>
      <p:bldP spid="38918" grpId="0" animBg="1"/>
      <p:bldP spid="38919" grpId="0" animBg="1"/>
      <p:bldP spid="38920" grpId="0" animBg="1"/>
      <p:bldP spid="38921" grpId="0"/>
      <p:bldP spid="38922" grpId="0"/>
      <p:bldP spid="389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ítulo 1"/>
          <p:cNvSpPr>
            <a:spLocks noGrp="1"/>
          </p:cNvSpPr>
          <p:nvPr>
            <p:ph type="title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sz="4800" b="1" dirty="0" smtClean="0">
                <a:solidFill>
                  <a:srgbClr val="125EB2"/>
                </a:solidFill>
              </a:rPr>
              <a:t>Entidades presentes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3089275"/>
            <a:ext cx="8229600" cy="3268663"/>
          </a:xfrm>
        </p:spPr>
        <p:txBody>
          <a:bodyPr/>
          <a:lstStyle/>
          <a:p>
            <a:pPr eaLnBrk="1" hangingPunct="1"/>
            <a:r>
              <a:rPr lang="pt-PT" sz="1800" dirty="0" err="1" smtClean="0"/>
              <a:t>Front</a:t>
            </a:r>
            <a:r>
              <a:rPr lang="pt-PT" sz="1800" dirty="0" smtClean="0"/>
              <a:t> Office - Corpo técnico de atendimento / Balcão IDE-RAM</a:t>
            </a:r>
          </a:p>
          <a:p>
            <a:pPr eaLnBrk="1" hangingPunct="1"/>
            <a:r>
              <a:rPr lang="pt-PT" sz="1800" dirty="0" smtClean="0"/>
              <a:t>Delegação do RNPC – Registo Nacional de Pessoas Colectivas</a:t>
            </a:r>
          </a:p>
          <a:p>
            <a:pPr eaLnBrk="1" hangingPunct="1"/>
            <a:r>
              <a:rPr lang="pt-PT" sz="1800" dirty="0" smtClean="0"/>
              <a:t>DRAJ – Gabinete de Apoio ao Registo Comercial (GARC</a:t>
            </a:r>
            <a:r>
              <a:rPr lang="pt-PT" sz="1800" dirty="0"/>
              <a:t>) / </a:t>
            </a:r>
            <a:r>
              <a:rPr lang="pt-PT" sz="1800" dirty="0" smtClean="0"/>
              <a:t>Balcão </a:t>
            </a:r>
            <a:r>
              <a:rPr lang="pt-PT" sz="1800" dirty="0"/>
              <a:t>do Instituto Nacional de Propriedade </a:t>
            </a:r>
            <a:r>
              <a:rPr lang="pt-PT" sz="1800" dirty="0" smtClean="0"/>
              <a:t>Industrial (INPI)</a:t>
            </a:r>
            <a:endParaRPr lang="pt-PT" sz="1800" dirty="0"/>
          </a:p>
          <a:p>
            <a:pPr eaLnBrk="1" hangingPunct="1"/>
            <a:r>
              <a:rPr lang="pt-PT" sz="1800" dirty="0" smtClean="0"/>
              <a:t>DRAJ – Cartório Notarial</a:t>
            </a:r>
          </a:p>
          <a:p>
            <a:pPr eaLnBrk="1" hangingPunct="1"/>
            <a:r>
              <a:rPr lang="pt-PT" sz="1800" dirty="0" smtClean="0"/>
              <a:t>DRAJ – Posto de Atendimento Empresa na </a:t>
            </a:r>
            <a:r>
              <a:rPr lang="pt-PT" sz="1800" dirty="0"/>
              <a:t>Hora (</a:t>
            </a:r>
            <a:r>
              <a:rPr lang="pt-PT" sz="1800" dirty="0" err="1" smtClean="0"/>
              <a:t>EnH</a:t>
            </a:r>
            <a:r>
              <a:rPr lang="pt-PT" sz="1800" dirty="0" smtClean="0"/>
              <a:t> e </a:t>
            </a:r>
            <a:r>
              <a:rPr lang="pt-PT" sz="1800" dirty="0" err="1" smtClean="0"/>
              <a:t>MnH</a:t>
            </a:r>
            <a:r>
              <a:rPr lang="pt-PT" sz="1800" dirty="0" smtClean="0"/>
              <a:t>)</a:t>
            </a:r>
          </a:p>
          <a:p>
            <a:pPr eaLnBrk="1" hangingPunct="1"/>
            <a:r>
              <a:rPr lang="pt-PT" sz="1800" dirty="0" smtClean="0"/>
              <a:t>DRAF – Direcção Regional dos Assuntos Fiscais</a:t>
            </a:r>
          </a:p>
          <a:p>
            <a:pPr eaLnBrk="1" hangingPunct="1"/>
            <a:r>
              <a:rPr lang="pt-PT" sz="1800" dirty="0" smtClean="0"/>
              <a:t>CSSM – Centro de Segurança Social da Madeira</a:t>
            </a:r>
          </a:p>
          <a:p>
            <a:pPr eaLnBrk="1" hangingPunct="1"/>
            <a:r>
              <a:rPr lang="pt-PT" sz="1800" dirty="0" smtClean="0"/>
              <a:t>Balcão da Caixa Geral de Depósitos</a:t>
            </a:r>
          </a:p>
          <a:p>
            <a:pPr eaLnBrk="1" hangingPunct="1"/>
            <a:r>
              <a:rPr lang="pt-PT" sz="1800" dirty="0" smtClean="0"/>
              <a:t>Agência da Madeira da </a:t>
            </a:r>
            <a:r>
              <a:rPr lang="pt-PT" sz="1800" dirty="0" err="1" smtClean="0"/>
              <a:t>Lisgarante</a:t>
            </a:r>
            <a:endParaRPr lang="pt-PT" sz="1800" dirty="0" smtClean="0"/>
          </a:p>
        </p:txBody>
      </p:sp>
      <p:sp>
        <p:nvSpPr>
          <p:cNvPr id="5" name="CaixaDeTexto 4"/>
          <p:cNvSpPr txBox="1">
            <a:spLocks noChangeArrowheads="1"/>
          </p:cNvSpPr>
          <p:nvPr/>
        </p:nvSpPr>
        <p:spPr bwMode="auto">
          <a:xfrm>
            <a:off x="214313" y="1571625"/>
            <a:ext cx="86439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sz="2400" b="1">
                <a:solidFill>
                  <a:srgbClr val="125EB2"/>
                </a:solidFill>
                <a:latin typeface="Calibri" pitchFamily="34" charset="0"/>
              </a:rPr>
              <a:t>Estão reunidos, no mesmo espaço físico entidades ou serviços complementares e importantes para a área empresarial.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28625" y="2528888"/>
            <a:ext cx="67151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dirty="0">
                <a:latin typeface="+mj-lt"/>
                <a:ea typeface="+mj-ea"/>
                <a:cs typeface="+mj-cs"/>
              </a:rPr>
              <a:t>No CFE estão presentes:</a:t>
            </a:r>
          </a:p>
        </p:txBody>
      </p:sp>
      <p:sp>
        <p:nvSpPr>
          <p:cNvPr id="21509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1510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1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611188" y="1989138"/>
            <a:ext cx="7772400" cy="4648200"/>
          </a:xfrm>
          <a:prstGeom prst="rect">
            <a:avLst/>
          </a:prstGeom>
          <a:solidFill>
            <a:srgbClr val="CCECFF">
              <a:alpha val="20000"/>
            </a:srgb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>
              <a:latin typeface="Calibri" pitchFamily="34" charset="0"/>
            </a:endParaRP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idx="4294967295"/>
          </p:nvPr>
        </p:nvGraphicFramePr>
        <p:xfrm>
          <a:off x="685800" y="2486025"/>
          <a:ext cx="7620000" cy="354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Visio" r:id="rId4" imgW="3862647" imgH="1705622" progId="">
                  <p:embed/>
                </p:oleObj>
              </mc:Choice>
              <mc:Fallback>
                <p:oleObj name="Visio" r:id="rId4" imgW="3862647" imgH="1705622" progId="">
                  <p:embed/>
                  <p:pic>
                    <p:nvPicPr>
                      <p:cNvPr id="0" name="Picture 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486025"/>
                        <a:ext cx="7620000" cy="3549650"/>
                      </a:xfrm>
                      <a:prstGeom prst="rect">
                        <a:avLst/>
                      </a:prstGeom>
                      <a:solidFill>
                        <a:srgbClr val="CCECFF">
                          <a:alpha val="61176"/>
                        </a:srgbClr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609600" y="5991225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2819400" y="2105025"/>
            <a:ext cx="0" cy="4343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4800600" y="2105025"/>
            <a:ext cx="0" cy="4343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553200" y="2105025"/>
            <a:ext cx="0" cy="4343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3200400" y="6067425"/>
            <a:ext cx="11795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1400"/>
              <a:t>Crescimento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5105400" y="6067425"/>
            <a:ext cx="10699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1400"/>
              <a:t>Maturidade</a:t>
            </a: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7010400" y="6067425"/>
            <a:ext cx="825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1400"/>
              <a:t>Declínio</a:t>
            </a: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762000" y="6067425"/>
            <a:ext cx="1554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1400"/>
              <a:t>Ideia/Nascimento</a:t>
            </a: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611188" y="2133600"/>
            <a:ext cx="2286000" cy="370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400" b="1" dirty="0"/>
              <a:t>Empresa na hora (ENH)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PT" sz="1400" b="1" dirty="0"/>
              <a:t>Empresa na hora com marca na hora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PT" sz="1400" b="1" dirty="0"/>
              <a:t>Constituição por documento particular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PT" sz="1400" b="1" dirty="0"/>
              <a:t>Constituição por escritura pública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PT" sz="1400" b="1" dirty="0"/>
              <a:t>Marca na Hora (MNH)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PT" sz="1400" b="1" dirty="0"/>
              <a:t>Apoio ao pedido de registo on-line de Marcas, Logótipos, Design e Patentes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PT" sz="1400" b="1" dirty="0"/>
              <a:t>Informação sobre licenciamentos, …</a:t>
            </a: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132138" y="2133600"/>
            <a:ext cx="2952750" cy="370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pt-PT" sz="1400" b="1"/>
              <a:t>Alteração de sociedades :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/>
              <a:t> acta,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/>
              <a:t> documento particular,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/>
              <a:t> escritura pública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PT" sz="1400" b="1"/>
              <a:t>Informação técnica sobre  alteração de sociedades: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/>
              <a:t>Aumentos de Capital;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/>
              <a:t> Cessão de quotas;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/>
              <a:t> Alterações dos Estatutos (firma, sede, objecto social…);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/>
              <a:t>Nomeação de órgãos sociais…</a:t>
            </a:r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6629400" y="2257425"/>
            <a:ext cx="1600200" cy="32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Char char="•"/>
            </a:pPr>
            <a:r>
              <a:rPr lang="pt-PT" sz="1400" b="1" dirty="0"/>
              <a:t>Dissolução  com liquidação e partilha simultâneas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 dirty="0"/>
              <a:t>Acta ou escritura</a:t>
            </a:r>
          </a:p>
          <a:p>
            <a:pPr lvl="1">
              <a:spcBef>
                <a:spcPct val="50000"/>
              </a:spcBef>
              <a:buFontTx/>
              <a:buChar char="•"/>
            </a:pPr>
            <a:endParaRPr lang="pt-PT" sz="1400" b="1" dirty="0"/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pt-PT" sz="1400" b="1" dirty="0"/>
              <a:t>Dissolução seguida de liquidação e partilha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 dirty="0"/>
              <a:t>Acta ou escritura</a:t>
            </a:r>
          </a:p>
        </p:txBody>
      </p:sp>
      <p:sp>
        <p:nvSpPr>
          <p:cNvPr id="2" name="Título 1"/>
          <p:cNvSpPr>
            <a:spLocks/>
          </p:cNvSpPr>
          <p:nvPr/>
        </p:nvSpPr>
        <p:spPr bwMode="auto">
          <a:xfrm>
            <a:off x="2268538" y="274638"/>
            <a:ext cx="68754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PT" sz="4400" b="1" dirty="0">
                <a:solidFill>
                  <a:srgbClr val="125EB2"/>
                </a:solidFill>
                <a:latin typeface="Calibri" pitchFamily="34" charset="0"/>
              </a:rPr>
              <a:t>CICLO DE VIDA DA EMPRESA </a:t>
            </a:r>
            <a:r>
              <a:rPr lang="pt-PT" sz="4400" b="1" dirty="0" smtClean="0">
                <a:solidFill>
                  <a:srgbClr val="125EB2"/>
                </a:solidFill>
                <a:latin typeface="Calibri" pitchFamily="34" charset="0"/>
              </a:rPr>
              <a:t>Competências </a:t>
            </a:r>
            <a:r>
              <a:rPr lang="pt-PT" sz="4400" b="1" dirty="0">
                <a:solidFill>
                  <a:srgbClr val="125EB2"/>
                </a:solidFill>
                <a:latin typeface="Calibri" pitchFamily="34" charset="0"/>
              </a:rPr>
              <a:t>CFE</a:t>
            </a:r>
          </a:p>
        </p:txBody>
      </p:sp>
      <p:sp>
        <p:nvSpPr>
          <p:cNvPr id="1040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1041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2" name="Line 23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animBg="1"/>
      <p:bldP spid="1029" grpId="0" animBg="1"/>
      <p:bldP spid="1030" grpId="0" animBg="1"/>
      <p:bldP spid="1031" grpId="0" animBg="1"/>
      <p:bldP spid="1032" grpId="0" animBg="1"/>
      <p:bldP spid="1033" grpId="0"/>
      <p:bldP spid="1034" grpId="0"/>
      <p:bldP spid="1035" grpId="0"/>
      <p:bldP spid="1036" grpId="0"/>
      <p:bldP spid="1037" grpId="0"/>
      <p:bldP spid="1038" grpId="0"/>
      <p:bldP spid="10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 dirty="0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3492500" y="274638"/>
            <a:ext cx="5194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PT" sz="3600" b="1" dirty="0" smtClean="0">
                <a:solidFill>
                  <a:srgbClr val="125EB2"/>
                </a:solidFill>
              </a:rPr>
              <a:t>Formas de exercer uma actividade independente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35838">
            <a:off x="710885" y="2892474"/>
            <a:ext cx="1170296" cy="1051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AutoShape 14"/>
          <p:cNvSpPr>
            <a:spLocks noChangeArrowheads="1"/>
          </p:cNvSpPr>
          <p:nvPr/>
        </p:nvSpPr>
        <p:spPr bwMode="auto">
          <a:xfrm rot="19799178">
            <a:off x="2034208" y="2917280"/>
            <a:ext cx="976313" cy="242887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3366FF">
              <a:alpha val="70000"/>
            </a:srgbClr>
          </a:solidFill>
          <a:ln w="9525">
            <a:solidFill>
              <a:srgbClr val="125EB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endParaRPr lang="pt-PT">
              <a:solidFill>
                <a:srgbClr val="3366FF"/>
              </a:solidFill>
            </a:endParaRPr>
          </a:p>
        </p:txBody>
      </p:sp>
      <p:sp>
        <p:nvSpPr>
          <p:cNvPr id="12" name="AutoShape 14"/>
          <p:cNvSpPr>
            <a:spLocks noChangeArrowheads="1"/>
          </p:cNvSpPr>
          <p:nvPr/>
        </p:nvSpPr>
        <p:spPr bwMode="auto">
          <a:xfrm rot="1800822" flipV="1">
            <a:off x="2052227" y="3640553"/>
            <a:ext cx="976313" cy="242887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3366FF">
              <a:alpha val="70000"/>
            </a:srgbClr>
          </a:solidFill>
          <a:ln w="9525">
            <a:solidFill>
              <a:srgbClr val="125EB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endParaRPr lang="pt-PT">
              <a:solidFill>
                <a:srgbClr val="3366FF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054970" y="2494637"/>
            <a:ext cx="2417130" cy="644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Empresário em nome individual</a:t>
            </a:r>
            <a:endParaRPr lang="pt-PT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3054970" y="3814011"/>
            <a:ext cx="55134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Empresa – nova pessoa jurídica (pessoa colectiva):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dirty="0" smtClean="0"/>
              <a:t>Sociedade unipessoal por quotas (um sócio)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dirty="0" smtClean="0"/>
              <a:t>Sociedade por quotas (mais de um sócio)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dirty="0" smtClean="0"/>
              <a:t>Sociedade anónima (5 accionistas)</a:t>
            </a:r>
          </a:p>
        </p:txBody>
      </p:sp>
      <p:sp>
        <p:nvSpPr>
          <p:cNvPr id="18" name="AutoShape 14"/>
          <p:cNvSpPr>
            <a:spLocks noChangeArrowheads="1"/>
          </p:cNvSpPr>
          <p:nvPr/>
        </p:nvSpPr>
        <p:spPr bwMode="auto">
          <a:xfrm>
            <a:off x="5580112" y="2720579"/>
            <a:ext cx="488156" cy="242887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3366FF">
              <a:alpha val="70000"/>
            </a:srgbClr>
          </a:solidFill>
          <a:ln w="9525">
            <a:solidFill>
              <a:srgbClr val="125EB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endParaRPr lang="pt-PT">
              <a:solidFill>
                <a:srgbClr val="3366FF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6192180" y="2240868"/>
            <a:ext cx="2597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DRAF:</a:t>
            </a:r>
          </a:p>
          <a:p>
            <a:r>
              <a:rPr lang="pt-PT" dirty="0" smtClean="0"/>
              <a:t>Requerer início de actividade e livro de recibos verdes</a:t>
            </a:r>
            <a:endParaRPr lang="pt-PT" dirty="0"/>
          </a:p>
        </p:txBody>
      </p:sp>
      <p:sp>
        <p:nvSpPr>
          <p:cNvPr id="20" name="AutoShape 14"/>
          <p:cNvSpPr>
            <a:spLocks noChangeArrowheads="1"/>
          </p:cNvSpPr>
          <p:nvPr/>
        </p:nvSpPr>
        <p:spPr bwMode="auto">
          <a:xfrm rot="5400000">
            <a:off x="5071523" y="5171815"/>
            <a:ext cx="488156" cy="242887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3366FF">
              <a:alpha val="70000"/>
            </a:srgbClr>
          </a:solidFill>
          <a:ln w="9525">
            <a:solidFill>
              <a:srgbClr val="125EB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endParaRPr lang="pt-PT">
              <a:solidFill>
                <a:srgbClr val="3366FF"/>
              </a:solidFill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2987824" y="5615952"/>
            <a:ext cx="4644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CFE/Cartórios/Registos/Advogados/On-line</a:t>
            </a:r>
          </a:p>
        </p:txBody>
      </p:sp>
    </p:spTree>
    <p:extLst>
      <p:ext uri="{BB962C8B-B14F-4D97-AF65-F5344CB8AC3E}">
        <p14:creationId xmlns:p14="http://schemas.microsoft.com/office/powerpoint/2010/main" val="2022733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6" grpId="0"/>
      <p:bldP spid="14" grpId="0"/>
      <p:bldP spid="18" grpId="0" animBg="1"/>
      <p:bldP spid="19" grpId="0"/>
      <p:bldP spid="20" grpId="0" animBg="1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 dirty="0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4" name="Rectângulo 3"/>
          <p:cNvSpPr/>
          <p:nvPr/>
        </p:nvSpPr>
        <p:spPr>
          <a:xfrm>
            <a:off x="395536" y="1861078"/>
            <a:ext cx="8136904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b="1" dirty="0" smtClean="0">
                <a:solidFill>
                  <a:srgbClr val="125EB2"/>
                </a:solidFill>
                <a:latin typeface="+mj-lt"/>
                <a:ea typeface="+mj-ea"/>
                <a:cs typeface="+mj-cs"/>
              </a:rPr>
              <a:t>DOCUMENTOS NECESSÁRIOS:</a:t>
            </a:r>
            <a:endParaRPr lang="pt-PT" sz="2400" b="1" dirty="0">
              <a:solidFill>
                <a:srgbClr val="125EB2"/>
              </a:solidFill>
              <a:latin typeface="+mj-lt"/>
              <a:ea typeface="+mj-ea"/>
              <a:cs typeface="+mj-cs"/>
            </a:endParaRPr>
          </a:p>
          <a:p>
            <a:endParaRPr lang="pt-PT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pt-PT" dirty="0"/>
              <a:t>É necessária a presença de todos os sócios (procuradores ou representantes legais), munidos dos </a:t>
            </a:r>
            <a:r>
              <a:rPr lang="pt-PT" dirty="0" err="1"/>
              <a:t>respetivos</a:t>
            </a:r>
            <a:r>
              <a:rPr lang="pt-PT" dirty="0"/>
              <a:t> documentos de identificação válidos e cartões de contribuinte</a:t>
            </a:r>
            <a:r>
              <a:rPr lang="pt-PT" dirty="0" smtClean="0"/>
              <a:t>.</a:t>
            </a:r>
          </a:p>
          <a:p>
            <a:pPr marL="285750" lvl="0" indent="-285750" algn="just">
              <a:buFont typeface="Arial" pitchFamily="34" charset="0"/>
              <a:buChar char="•"/>
            </a:pPr>
            <a:endParaRPr lang="pt-PT" dirty="0"/>
          </a:p>
          <a:p>
            <a:endParaRPr lang="pt-PT" sz="2000" b="1" dirty="0" smtClean="0">
              <a:solidFill>
                <a:srgbClr val="125EB2"/>
              </a:solidFill>
            </a:endParaRPr>
          </a:p>
          <a:p>
            <a:r>
              <a:rPr lang="pt-PT" sz="2400" b="1" dirty="0">
                <a:solidFill>
                  <a:srgbClr val="125EB2"/>
                </a:solidFill>
                <a:latin typeface="+mj-lt"/>
                <a:ea typeface="+mj-ea"/>
                <a:cs typeface="+mj-cs"/>
              </a:rPr>
              <a:t>INFORMAÇÃO </a:t>
            </a:r>
            <a:r>
              <a:rPr lang="pt-PT" sz="2400" b="1" dirty="0" smtClean="0">
                <a:solidFill>
                  <a:srgbClr val="125EB2"/>
                </a:solidFill>
                <a:latin typeface="+mj-lt"/>
                <a:ea typeface="+mj-ea"/>
                <a:cs typeface="+mj-cs"/>
              </a:rPr>
              <a:t>NECESSÁRIA:</a:t>
            </a:r>
            <a:endParaRPr lang="pt-PT" sz="2400" b="1" dirty="0">
              <a:solidFill>
                <a:srgbClr val="125EB2"/>
              </a:solidFill>
              <a:latin typeface="+mj-lt"/>
              <a:ea typeface="+mj-ea"/>
              <a:cs typeface="+mj-cs"/>
            </a:endParaRPr>
          </a:p>
          <a:p>
            <a:endParaRPr lang="pt-PT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pt-PT" dirty="0" smtClean="0"/>
              <a:t>Tipo de sociedade a constituir;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pt-PT" dirty="0" smtClean="0"/>
              <a:t>Sede social;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pt-PT" dirty="0" err="1" smtClean="0"/>
              <a:t>Objecto</a:t>
            </a:r>
            <a:r>
              <a:rPr lang="pt-PT" dirty="0" smtClean="0"/>
              <a:t> social;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pt-PT" dirty="0" smtClean="0"/>
              <a:t>Valor do capital social e a sua distribuição pelos sócios;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pt-PT" dirty="0" smtClean="0"/>
              <a:t>Gerência.</a:t>
            </a:r>
          </a:p>
          <a:p>
            <a:pPr lvl="0" algn="just"/>
            <a:endParaRPr lang="pt-PT" dirty="0"/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3492500" y="274638"/>
            <a:ext cx="5194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PT" b="1" dirty="0" smtClean="0">
                <a:solidFill>
                  <a:srgbClr val="125EB2"/>
                </a:solidFill>
              </a:rPr>
              <a:t>Constituição de uma sociedade comercial</a:t>
            </a:r>
          </a:p>
        </p:txBody>
      </p:sp>
    </p:spTree>
    <p:extLst>
      <p:ext uri="{BB962C8B-B14F-4D97-AF65-F5344CB8AC3E}">
        <p14:creationId xmlns:p14="http://schemas.microsoft.com/office/powerpoint/2010/main" val="1121731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1919</TotalTime>
  <Words>1513</Words>
  <Application>Microsoft Office PowerPoint</Application>
  <PresentationFormat>Apresentação no Ecrã (4:3)</PresentationFormat>
  <Paragraphs>292</Paragraphs>
  <Slides>27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27</vt:i4>
      </vt:variant>
    </vt:vector>
  </HeadingPairs>
  <TitlesOfParts>
    <vt:vector size="29" baseType="lpstr">
      <vt:lpstr>Tema do Office</vt:lpstr>
      <vt:lpstr>Visio</vt:lpstr>
      <vt:lpstr>Apresentação do PowerPoint</vt:lpstr>
      <vt:lpstr>Apresentação do PowerPoint</vt:lpstr>
      <vt:lpstr>Apresentação do PowerPoint</vt:lpstr>
      <vt:lpstr>Funchal</vt:lpstr>
      <vt:lpstr>Funchal</vt:lpstr>
      <vt:lpstr>Entidades presentes</vt:lpstr>
      <vt:lpstr>Apresentação do PowerPoint</vt:lpstr>
      <vt:lpstr>Apresentação do PowerPoint</vt:lpstr>
      <vt:lpstr>Apresentação do PowerPoint</vt:lpstr>
      <vt:lpstr>Apresentação do PowerPoint</vt:lpstr>
      <vt:lpstr>Constituição de uma sociedade comercial</vt:lpstr>
      <vt:lpstr>Constituição de uma sociedade comercial</vt:lpstr>
      <vt:lpstr>Constituição de uma sociedade comercial</vt:lpstr>
      <vt:lpstr>Constituição de uma sociedade comercial</vt:lpstr>
      <vt:lpstr>Constituição de uma sociedade comercial</vt:lpstr>
      <vt:lpstr>Constituição de uma sociedade comercial</vt:lpstr>
      <vt:lpstr>Constituição de uma sociedade comercial</vt:lpstr>
      <vt:lpstr>Constituição de uma sociedade comercial</vt:lpstr>
      <vt:lpstr>Constituição de uma sociedade comercial</vt:lpstr>
      <vt:lpstr>Constituição de uma sociedade comercial</vt:lpstr>
      <vt:lpstr>Propriedade Industrial</vt:lpstr>
      <vt:lpstr>Propriedade Industrial</vt:lpstr>
      <vt:lpstr>Propriedade Industrial</vt:lpstr>
      <vt:lpstr>Apresentação do PowerPoint</vt:lpstr>
      <vt:lpstr>Propriedade Industrial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Tiago</dc:creator>
  <cp:lastModifiedBy>Carla Galhanas</cp:lastModifiedBy>
  <cp:revision>100</cp:revision>
  <dcterms:created xsi:type="dcterms:W3CDTF">2009-11-15T20:26:40Z</dcterms:created>
  <dcterms:modified xsi:type="dcterms:W3CDTF">2012-03-15T15:42:25Z</dcterms:modified>
</cp:coreProperties>
</file>